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29"/>
  </p:notesMasterIdLst>
  <p:handoutMasterIdLst>
    <p:handoutMasterId r:id="rId30"/>
  </p:handoutMasterIdLst>
  <p:sldIdLst>
    <p:sldId id="285" r:id="rId5"/>
    <p:sldId id="602" r:id="rId6"/>
    <p:sldId id="603" r:id="rId7"/>
    <p:sldId id="604" r:id="rId8"/>
    <p:sldId id="605" r:id="rId9"/>
    <p:sldId id="581" r:id="rId10"/>
    <p:sldId id="595" r:id="rId11"/>
    <p:sldId id="597" r:id="rId12"/>
    <p:sldId id="599" r:id="rId13"/>
    <p:sldId id="600" r:id="rId14"/>
    <p:sldId id="529" r:id="rId15"/>
    <p:sldId id="530" r:id="rId16"/>
    <p:sldId id="570" r:id="rId17"/>
    <p:sldId id="536" r:id="rId18"/>
    <p:sldId id="577" r:id="rId19"/>
    <p:sldId id="578" r:id="rId20"/>
    <p:sldId id="579" r:id="rId21"/>
    <p:sldId id="580" r:id="rId22"/>
    <p:sldId id="571" r:id="rId23"/>
    <p:sldId id="572" r:id="rId24"/>
    <p:sldId id="573" r:id="rId25"/>
    <p:sldId id="574" r:id="rId26"/>
    <p:sldId id="576" r:id="rId27"/>
    <p:sldId id="575"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FA9601"/>
    <a:srgbClr val="DCDCDC"/>
    <a:srgbClr val="38BAFF"/>
    <a:srgbClr val="595A5D"/>
    <a:srgbClr val="414042"/>
    <a:srgbClr val="4F81BD"/>
    <a:srgbClr val="0C9B2E"/>
    <a:srgbClr val="FFFAD0"/>
    <a:srgbClr val="FFF8AE"/>
    <a:srgbClr val="FCB6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11" autoAdjust="0"/>
    <p:restoredTop sz="89949" autoAdjust="0"/>
  </p:normalViewPr>
  <p:slideViewPr>
    <p:cSldViewPr snapToGrid="0" showGuides="1">
      <p:cViewPr varScale="1">
        <p:scale>
          <a:sx n="99" d="100"/>
          <a:sy n="99" d="100"/>
        </p:scale>
        <p:origin x="184" y="520"/>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126" d="100"/>
          <a:sy n="126" d="100"/>
        </p:scale>
        <p:origin x="4544"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EF226B-0BB3-BB47-A3F3-44FD29823E5F}" type="doc">
      <dgm:prSet loTypeId="urn:microsoft.com/office/officeart/2005/8/layout/pyramid3" loCatId="" qsTypeId="urn:microsoft.com/office/officeart/2005/8/quickstyle/simple4" qsCatId="simple" csTypeId="urn:microsoft.com/office/officeart/2005/8/colors/accent0_1" csCatId="mainScheme" phldr="1"/>
      <dgm:spPr/>
    </dgm:pt>
    <dgm:pt modelId="{A797094B-5613-F54E-9076-C11F381064BE}">
      <dgm:prSet phldrT="[Text]"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sz="2000" dirty="0">
              <a:solidFill>
                <a:schemeClr val="bg1"/>
              </a:solidFill>
            </a:rPr>
            <a:t>AWS Account Owner (Root)</a:t>
          </a:r>
        </a:p>
      </dgm:t>
    </dgm:pt>
    <dgm:pt modelId="{25F50361-42CF-B548-BE9B-ABD26CF65D04}" type="parTrans" cxnId="{D1174965-D156-044E-B087-C8A3A32F80B0}">
      <dgm:prSet/>
      <dgm:spPr/>
      <dgm:t>
        <a:bodyPr/>
        <a:lstStyle/>
        <a:p>
          <a:endParaRPr lang="en-US"/>
        </a:p>
      </dgm:t>
    </dgm:pt>
    <dgm:pt modelId="{F3E9C51A-AB99-1946-93E8-2441A1520D30}" type="sibTrans" cxnId="{D1174965-D156-044E-B087-C8A3A32F80B0}">
      <dgm:prSet/>
      <dgm:spPr/>
      <dgm:t>
        <a:bodyPr/>
        <a:lstStyle/>
        <a:p>
          <a:endParaRPr lang="en-US"/>
        </a:p>
      </dgm:t>
    </dgm:pt>
    <dgm:pt modelId="{692D63CA-A5D9-D342-9652-2AEC9573CAB6}">
      <dgm:prSet phldrT="[Text]" custT="1">
        <dgm:style>
          <a:lnRef idx="2">
            <a:schemeClr val="dk1">
              <a:shade val="50000"/>
            </a:schemeClr>
          </a:lnRef>
          <a:fillRef idx="1">
            <a:schemeClr val="dk1"/>
          </a:fillRef>
          <a:effectRef idx="0">
            <a:schemeClr val="dk1"/>
          </a:effectRef>
          <a:fontRef idx="minor">
            <a:schemeClr val="lt1"/>
          </a:fontRef>
        </dgm:style>
      </dgm:prSet>
      <dgm:spPr/>
      <dgm:t>
        <a:bodyPr/>
        <a:lstStyle/>
        <a:p>
          <a:r>
            <a:rPr lang="en-US" sz="2000" dirty="0">
              <a:solidFill>
                <a:schemeClr val="bg1"/>
              </a:solidFill>
            </a:rPr>
            <a:t>AWS IAM User</a:t>
          </a:r>
          <a:endParaRPr lang="en-US" sz="2700" dirty="0">
            <a:solidFill>
              <a:schemeClr val="bg1"/>
            </a:solidFill>
          </a:endParaRPr>
        </a:p>
      </dgm:t>
    </dgm:pt>
    <dgm:pt modelId="{89710C70-62D2-1041-BF85-2D8F5045A499}" type="parTrans" cxnId="{53A4446E-A36D-634B-AD78-8A8F0D826159}">
      <dgm:prSet/>
      <dgm:spPr/>
      <dgm:t>
        <a:bodyPr/>
        <a:lstStyle/>
        <a:p>
          <a:endParaRPr lang="en-US"/>
        </a:p>
      </dgm:t>
    </dgm:pt>
    <dgm:pt modelId="{0CD3C5A6-E651-CF42-80C2-9ACA42DF9052}" type="sibTrans" cxnId="{53A4446E-A36D-634B-AD78-8A8F0D826159}">
      <dgm:prSet/>
      <dgm:spPr/>
      <dgm:t>
        <a:bodyPr/>
        <a:lstStyle/>
        <a:p>
          <a:endParaRPr lang="en-US"/>
        </a:p>
      </dgm:t>
    </dgm:pt>
    <dgm:pt modelId="{885E24C0-52A5-A64C-8557-33F94F7F7B67}">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sz="1400" dirty="0">
              <a:solidFill>
                <a:schemeClr val="bg1"/>
              </a:solidFill>
            </a:rPr>
            <a:t>Temporary Security Credentials</a:t>
          </a:r>
        </a:p>
      </dgm:t>
    </dgm:pt>
    <dgm:pt modelId="{EA129DF5-B3EE-E94B-B027-A1E54C0413B4}" type="parTrans" cxnId="{1B3416F7-B1B1-C544-9F13-B7CD052E0802}">
      <dgm:prSet/>
      <dgm:spPr/>
      <dgm:t>
        <a:bodyPr/>
        <a:lstStyle/>
        <a:p>
          <a:endParaRPr lang="en-US"/>
        </a:p>
      </dgm:t>
    </dgm:pt>
    <dgm:pt modelId="{F74BAFB9-CEAC-1249-8B20-9F86088B9188}" type="sibTrans" cxnId="{1B3416F7-B1B1-C544-9F13-B7CD052E0802}">
      <dgm:prSet/>
      <dgm:spPr/>
      <dgm:t>
        <a:bodyPr/>
        <a:lstStyle/>
        <a:p>
          <a:endParaRPr lang="en-US"/>
        </a:p>
      </dgm:t>
    </dgm:pt>
    <dgm:pt modelId="{EF495334-D7F9-B744-AA39-797B8C8EB74B}" type="pres">
      <dgm:prSet presAssocID="{FDEF226B-0BB3-BB47-A3F3-44FD29823E5F}" presName="Name0" presStyleCnt="0">
        <dgm:presLayoutVars>
          <dgm:dir/>
          <dgm:animLvl val="lvl"/>
          <dgm:resizeHandles val="exact"/>
        </dgm:presLayoutVars>
      </dgm:prSet>
      <dgm:spPr/>
    </dgm:pt>
    <dgm:pt modelId="{82DFEE3C-B53D-7540-8754-7B26390A3636}" type="pres">
      <dgm:prSet presAssocID="{A797094B-5613-F54E-9076-C11F381064BE}" presName="Name8" presStyleCnt="0"/>
      <dgm:spPr/>
    </dgm:pt>
    <dgm:pt modelId="{3CADC564-FFB3-C940-9F93-CAD2CD7A8ADF}" type="pres">
      <dgm:prSet presAssocID="{A797094B-5613-F54E-9076-C11F381064BE}" presName="level" presStyleLbl="node1" presStyleIdx="0" presStyleCnt="3" custLinFactNeighborX="397">
        <dgm:presLayoutVars>
          <dgm:chMax val="1"/>
          <dgm:bulletEnabled val="1"/>
        </dgm:presLayoutVars>
      </dgm:prSet>
      <dgm:spPr/>
    </dgm:pt>
    <dgm:pt modelId="{8EA34E1B-C565-EA4A-A016-78885BCAEAE4}" type="pres">
      <dgm:prSet presAssocID="{A797094B-5613-F54E-9076-C11F381064BE}" presName="levelTx" presStyleLbl="revTx" presStyleIdx="0" presStyleCnt="0">
        <dgm:presLayoutVars>
          <dgm:chMax val="1"/>
          <dgm:bulletEnabled val="1"/>
        </dgm:presLayoutVars>
      </dgm:prSet>
      <dgm:spPr/>
    </dgm:pt>
    <dgm:pt modelId="{2EDCDC95-17E6-4944-80F4-E4EEC4604B33}" type="pres">
      <dgm:prSet presAssocID="{692D63CA-A5D9-D342-9652-2AEC9573CAB6}" presName="Name8" presStyleCnt="0"/>
      <dgm:spPr/>
    </dgm:pt>
    <dgm:pt modelId="{660D1F51-8047-EC49-912F-113034BA1D25}" type="pres">
      <dgm:prSet presAssocID="{692D63CA-A5D9-D342-9652-2AEC9573CAB6}" presName="level" presStyleLbl="node1" presStyleIdx="1" presStyleCnt="3">
        <dgm:presLayoutVars>
          <dgm:chMax val="1"/>
          <dgm:bulletEnabled val="1"/>
        </dgm:presLayoutVars>
      </dgm:prSet>
      <dgm:spPr/>
    </dgm:pt>
    <dgm:pt modelId="{11E663D9-7D4D-0D40-808C-1C71310E6AE0}" type="pres">
      <dgm:prSet presAssocID="{692D63CA-A5D9-D342-9652-2AEC9573CAB6}" presName="levelTx" presStyleLbl="revTx" presStyleIdx="0" presStyleCnt="0">
        <dgm:presLayoutVars>
          <dgm:chMax val="1"/>
          <dgm:bulletEnabled val="1"/>
        </dgm:presLayoutVars>
      </dgm:prSet>
      <dgm:spPr/>
    </dgm:pt>
    <dgm:pt modelId="{5005F4F0-A97B-0B4A-9EFE-C44321568CBA}" type="pres">
      <dgm:prSet presAssocID="{885E24C0-52A5-A64C-8557-33F94F7F7B67}" presName="Name8" presStyleCnt="0"/>
      <dgm:spPr/>
    </dgm:pt>
    <dgm:pt modelId="{9420D3CF-C6BB-0849-8E55-636D84CE76D2}" type="pres">
      <dgm:prSet presAssocID="{885E24C0-52A5-A64C-8557-33F94F7F7B67}" presName="level" presStyleLbl="node1" presStyleIdx="2" presStyleCnt="3">
        <dgm:presLayoutVars>
          <dgm:chMax val="1"/>
          <dgm:bulletEnabled val="1"/>
        </dgm:presLayoutVars>
      </dgm:prSet>
      <dgm:spPr/>
    </dgm:pt>
    <dgm:pt modelId="{FC826501-0E0F-CF44-8443-1D2CF602A443}" type="pres">
      <dgm:prSet presAssocID="{885E24C0-52A5-A64C-8557-33F94F7F7B67}" presName="levelTx" presStyleLbl="revTx" presStyleIdx="0" presStyleCnt="0">
        <dgm:presLayoutVars>
          <dgm:chMax val="1"/>
          <dgm:bulletEnabled val="1"/>
        </dgm:presLayoutVars>
      </dgm:prSet>
      <dgm:spPr/>
    </dgm:pt>
  </dgm:ptLst>
  <dgm:cxnLst>
    <dgm:cxn modelId="{FE962E20-9AF0-5247-BBA4-211A63F3D1A2}" type="presOf" srcId="{FDEF226B-0BB3-BB47-A3F3-44FD29823E5F}" destId="{EF495334-D7F9-B744-AA39-797B8C8EB74B}" srcOrd="0" destOrd="0" presId="urn:microsoft.com/office/officeart/2005/8/layout/pyramid3"/>
    <dgm:cxn modelId="{9B20C12B-BF15-0D40-B859-3F3E973E1369}" type="presOf" srcId="{A797094B-5613-F54E-9076-C11F381064BE}" destId="{8EA34E1B-C565-EA4A-A016-78885BCAEAE4}" srcOrd="1" destOrd="0" presId="urn:microsoft.com/office/officeart/2005/8/layout/pyramid3"/>
    <dgm:cxn modelId="{AE91E23F-A885-AB47-A7C1-E9345B916536}" type="presOf" srcId="{885E24C0-52A5-A64C-8557-33F94F7F7B67}" destId="{FC826501-0E0F-CF44-8443-1D2CF602A443}" srcOrd="1" destOrd="0" presId="urn:microsoft.com/office/officeart/2005/8/layout/pyramid3"/>
    <dgm:cxn modelId="{D1174965-D156-044E-B087-C8A3A32F80B0}" srcId="{FDEF226B-0BB3-BB47-A3F3-44FD29823E5F}" destId="{A797094B-5613-F54E-9076-C11F381064BE}" srcOrd="0" destOrd="0" parTransId="{25F50361-42CF-B548-BE9B-ABD26CF65D04}" sibTransId="{F3E9C51A-AB99-1946-93E8-2441A1520D30}"/>
    <dgm:cxn modelId="{A2622268-5990-8A4F-8677-E2C11B17C2B9}" type="presOf" srcId="{885E24C0-52A5-A64C-8557-33F94F7F7B67}" destId="{9420D3CF-C6BB-0849-8E55-636D84CE76D2}" srcOrd="0" destOrd="0" presId="urn:microsoft.com/office/officeart/2005/8/layout/pyramid3"/>
    <dgm:cxn modelId="{53A4446E-A36D-634B-AD78-8A8F0D826159}" srcId="{FDEF226B-0BB3-BB47-A3F3-44FD29823E5F}" destId="{692D63CA-A5D9-D342-9652-2AEC9573CAB6}" srcOrd="1" destOrd="0" parTransId="{89710C70-62D2-1041-BF85-2D8F5045A499}" sibTransId="{0CD3C5A6-E651-CF42-80C2-9ACA42DF9052}"/>
    <dgm:cxn modelId="{757EFE80-4D3C-DF42-8F30-09986ED970FB}" type="presOf" srcId="{A797094B-5613-F54E-9076-C11F381064BE}" destId="{3CADC564-FFB3-C940-9F93-CAD2CD7A8ADF}" srcOrd="0" destOrd="0" presId="urn:microsoft.com/office/officeart/2005/8/layout/pyramid3"/>
    <dgm:cxn modelId="{33B26F84-CE4A-0F41-9D9E-CCDD5D37132C}" type="presOf" srcId="{692D63CA-A5D9-D342-9652-2AEC9573CAB6}" destId="{11E663D9-7D4D-0D40-808C-1C71310E6AE0}" srcOrd="1" destOrd="0" presId="urn:microsoft.com/office/officeart/2005/8/layout/pyramid3"/>
    <dgm:cxn modelId="{7ACB8ED0-E066-D048-B726-9574AEAFB059}" type="presOf" srcId="{692D63CA-A5D9-D342-9652-2AEC9573CAB6}" destId="{660D1F51-8047-EC49-912F-113034BA1D25}" srcOrd="0" destOrd="0" presId="urn:microsoft.com/office/officeart/2005/8/layout/pyramid3"/>
    <dgm:cxn modelId="{1B3416F7-B1B1-C544-9F13-B7CD052E0802}" srcId="{FDEF226B-0BB3-BB47-A3F3-44FD29823E5F}" destId="{885E24C0-52A5-A64C-8557-33F94F7F7B67}" srcOrd="2" destOrd="0" parTransId="{EA129DF5-B3EE-E94B-B027-A1E54C0413B4}" sibTransId="{F74BAFB9-CEAC-1249-8B20-9F86088B9188}"/>
    <dgm:cxn modelId="{075BF598-E770-B049-97B8-9F81EDE065FC}" type="presParOf" srcId="{EF495334-D7F9-B744-AA39-797B8C8EB74B}" destId="{82DFEE3C-B53D-7540-8754-7B26390A3636}" srcOrd="0" destOrd="0" presId="urn:microsoft.com/office/officeart/2005/8/layout/pyramid3"/>
    <dgm:cxn modelId="{056421C5-8A8D-9441-96F9-CCDA8EBFA398}" type="presParOf" srcId="{82DFEE3C-B53D-7540-8754-7B26390A3636}" destId="{3CADC564-FFB3-C940-9F93-CAD2CD7A8ADF}" srcOrd="0" destOrd="0" presId="urn:microsoft.com/office/officeart/2005/8/layout/pyramid3"/>
    <dgm:cxn modelId="{A3505AEE-FEBC-F049-8C19-676749A18B85}" type="presParOf" srcId="{82DFEE3C-B53D-7540-8754-7B26390A3636}" destId="{8EA34E1B-C565-EA4A-A016-78885BCAEAE4}" srcOrd="1" destOrd="0" presId="urn:microsoft.com/office/officeart/2005/8/layout/pyramid3"/>
    <dgm:cxn modelId="{DD0A3221-F514-A747-9A8E-3DE893539D00}" type="presParOf" srcId="{EF495334-D7F9-B744-AA39-797B8C8EB74B}" destId="{2EDCDC95-17E6-4944-80F4-E4EEC4604B33}" srcOrd="1" destOrd="0" presId="urn:microsoft.com/office/officeart/2005/8/layout/pyramid3"/>
    <dgm:cxn modelId="{33334475-E0A0-1D4C-A511-6F445A952037}" type="presParOf" srcId="{2EDCDC95-17E6-4944-80F4-E4EEC4604B33}" destId="{660D1F51-8047-EC49-912F-113034BA1D25}" srcOrd="0" destOrd="0" presId="urn:microsoft.com/office/officeart/2005/8/layout/pyramid3"/>
    <dgm:cxn modelId="{B9AB193B-5134-F54B-BA6F-986E961B9AEF}" type="presParOf" srcId="{2EDCDC95-17E6-4944-80F4-E4EEC4604B33}" destId="{11E663D9-7D4D-0D40-808C-1C71310E6AE0}" srcOrd="1" destOrd="0" presId="urn:microsoft.com/office/officeart/2005/8/layout/pyramid3"/>
    <dgm:cxn modelId="{CF45AFD0-7E4A-B646-A637-FA0E796C2D4C}" type="presParOf" srcId="{EF495334-D7F9-B744-AA39-797B8C8EB74B}" destId="{5005F4F0-A97B-0B4A-9EFE-C44321568CBA}" srcOrd="2" destOrd="0" presId="urn:microsoft.com/office/officeart/2005/8/layout/pyramid3"/>
    <dgm:cxn modelId="{3D1112D7-E096-4B44-A2C3-B040077E2A33}" type="presParOf" srcId="{5005F4F0-A97B-0B4A-9EFE-C44321568CBA}" destId="{9420D3CF-C6BB-0849-8E55-636D84CE76D2}" srcOrd="0" destOrd="0" presId="urn:microsoft.com/office/officeart/2005/8/layout/pyramid3"/>
    <dgm:cxn modelId="{0B4D6AE3-0E13-D343-9F96-54023B648AAF}" type="presParOf" srcId="{5005F4F0-A97B-0B4A-9EFE-C44321568CBA}" destId="{FC826501-0E0F-CF44-8443-1D2CF602A443}"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ADC564-FFB3-C940-9F93-CAD2CD7A8ADF}">
      <dsp:nvSpPr>
        <dsp:cNvPr id="0" name=""/>
        <dsp:cNvSpPr/>
      </dsp:nvSpPr>
      <dsp:spPr>
        <a:xfrm rot="10800000">
          <a:off x="0" y="0"/>
          <a:ext cx="3200400" cy="1030816"/>
        </a:xfrm>
        <a:prstGeom prst="trapezoid">
          <a:avLst>
            <a:gd name="adj" fmla="val 51745"/>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AWS Account Owner (Root)</a:t>
          </a:r>
        </a:p>
      </dsp:txBody>
      <dsp:txXfrm rot="-10800000">
        <a:off x="560069" y="0"/>
        <a:ext cx="2080260" cy="1030816"/>
      </dsp:txXfrm>
    </dsp:sp>
    <dsp:sp modelId="{660D1F51-8047-EC49-912F-113034BA1D25}">
      <dsp:nvSpPr>
        <dsp:cNvPr id="0" name=""/>
        <dsp:cNvSpPr/>
      </dsp:nvSpPr>
      <dsp:spPr>
        <a:xfrm rot="10800000">
          <a:off x="533400" y="1030816"/>
          <a:ext cx="2133600" cy="1030816"/>
        </a:xfrm>
        <a:prstGeom prst="trapezoid">
          <a:avLst>
            <a:gd name="adj" fmla="val 51745"/>
          </a:avLst>
        </a:prstGeom>
        <a:solidFill>
          <a:schemeClr val="dk1"/>
        </a:solidFill>
        <a:ln w="25400" cap="flat" cmpd="sng" algn="ctr">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AWS IAM User</a:t>
          </a:r>
          <a:endParaRPr lang="en-US" sz="2700" kern="1200" dirty="0">
            <a:solidFill>
              <a:schemeClr val="bg1"/>
            </a:solidFill>
          </a:endParaRPr>
        </a:p>
      </dsp:txBody>
      <dsp:txXfrm rot="-10800000">
        <a:off x="906780" y="1030816"/>
        <a:ext cx="1386840" cy="1030816"/>
      </dsp:txXfrm>
    </dsp:sp>
    <dsp:sp modelId="{9420D3CF-C6BB-0849-8E55-636D84CE76D2}">
      <dsp:nvSpPr>
        <dsp:cNvPr id="0" name=""/>
        <dsp:cNvSpPr/>
      </dsp:nvSpPr>
      <dsp:spPr>
        <a:xfrm rot="10800000">
          <a:off x="1066800" y="2061633"/>
          <a:ext cx="1066800" cy="1030816"/>
        </a:xfrm>
        <a:prstGeom prst="trapezoid">
          <a:avLst>
            <a:gd name="adj" fmla="val 51745"/>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Temporary Security Credentials</a:t>
          </a:r>
        </a:p>
      </dsp:txBody>
      <dsp:txXfrm rot="-10800000">
        <a:off x="1066800" y="2061633"/>
        <a:ext cx="1066800" cy="1030816"/>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EAAF34-71F8-6342-832E-C583FEB3FB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A700CEA-93F0-3648-8636-3ECA00800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887149-AF03-6142-908A-3DD284EAF54B}" type="datetimeFigureOut">
              <a:rPr lang="en-US" smtClean="0"/>
              <a:t>7/30/18</a:t>
            </a:fld>
            <a:endParaRPr lang="en-US"/>
          </a:p>
        </p:txBody>
      </p:sp>
      <p:sp>
        <p:nvSpPr>
          <p:cNvPr id="4" name="Footer Placeholder 3">
            <a:extLst>
              <a:ext uri="{FF2B5EF4-FFF2-40B4-BE49-F238E27FC236}">
                <a16:creationId xmlns:a16="http://schemas.microsoft.com/office/drawing/2014/main" id="{15D72482-B212-B34F-AAFC-10B8C8EF77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0B9C6E-4611-5A44-8B47-37FCE89DE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AC043-34FA-4C46-BDAD-AE3E2DBAD1A4}" type="slidenum">
              <a:rPr lang="en-US" smtClean="0"/>
              <a:t>‹#›</a:t>
            </a:fld>
            <a:endParaRPr lang="en-US"/>
          </a:p>
        </p:txBody>
      </p:sp>
    </p:spTree>
    <p:extLst>
      <p:ext uri="{BB962C8B-B14F-4D97-AF65-F5344CB8AC3E}">
        <p14:creationId xmlns:p14="http://schemas.microsoft.com/office/powerpoint/2010/main" val="2463646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7/30/18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Challenges</a:t>
            </a:r>
            <a:r>
              <a:rPr lang="de-DE" dirty="0"/>
              <a:t>:</a:t>
            </a:r>
          </a:p>
          <a:p>
            <a:pPr marL="285750" indent="-285750">
              <a:buFont typeface="Arial" panose="020B0604020202020204" pitchFamily="34" charset="0"/>
              <a:buChar char="•"/>
            </a:pPr>
            <a:r>
              <a:rPr lang="en-US" sz="1200" dirty="0">
                <a:solidFill>
                  <a:schemeClr val="bg1"/>
                </a:solidFill>
              </a:rPr>
              <a:t>Having ML models doesn’t make an AI company </a:t>
            </a:r>
          </a:p>
          <a:p>
            <a:pPr marL="285750" indent="-285750">
              <a:buFont typeface="Arial" panose="020B0604020202020204" pitchFamily="34" charset="0"/>
              <a:buChar char="•"/>
            </a:pPr>
            <a:r>
              <a:rPr lang="en-US" sz="1200" dirty="0">
                <a:solidFill>
                  <a:schemeClr val="bg1"/>
                </a:solidFill>
              </a:rPr>
              <a:t>ML needs to be integrated in infrastructure ecosystem and business processes</a:t>
            </a:r>
          </a:p>
          <a:p>
            <a:pPr marL="285750" indent="-285750">
              <a:buFont typeface="Arial" panose="020B0604020202020204" pitchFamily="34" charset="0"/>
              <a:buChar char="•"/>
            </a:pPr>
            <a:r>
              <a:rPr lang="en-US" sz="1200" dirty="0">
                <a:solidFill>
                  <a:schemeClr val="bg1"/>
                </a:solidFill>
              </a:rPr>
              <a:t>ML code is only a small part of an overall ML production system</a:t>
            </a:r>
          </a:p>
          <a:p>
            <a:pPr marL="285750" indent="-285750">
              <a:buFont typeface="Arial" panose="020B0604020202020204" pitchFamily="34" charset="0"/>
              <a:buChar char="•"/>
            </a:pPr>
            <a:r>
              <a:rPr lang="en-US" sz="1200" dirty="0">
                <a:solidFill>
                  <a:schemeClr val="bg1"/>
                </a:solidFill>
              </a:rPr>
              <a:t>Old and new challenges for development and support processes</a:t>
            </a:r>
          </a:p>
          <a:p>
            <a:pPr marL="285750" indent="-285750">
              <a:buFont typeface="Arial" panose="020B0604020202020204" pitchFamily="34" charset="0"/>
              <a:buChar char="•"/>
            </a:pPr>
            <a:r>
              <a:rPr lang="en-US" sz="1200" dirty="0">
                <a:solidFill>
                  <a:schemeClr val="bg1"/>
                </a:solidFill>
              </a:rPr>
              <a:t>Operational requirements around model governance and auditability</a:t>
            </a:r>
          </a:p>
          <a:p>
            <a:pPr marL="285750" indent="-285750">
              <a:buFont typeface="Arial" panose="020B0604020202020204" pitchFamily="34" charset="0"/>
              <a:buChar char="•"/>
            </a:pPr>
            <a:endParaRPr lang="en-US" sz="1200" dirty="0">
              <a:solidFill>
                <a:schemeClr val="bg1"/>
              </a:solidFill>
            </a:endParaRPr>
          </a:p>
          <a:p>
            <a:pPr marL="0" indent="0">
              <a:buFont typeface="Arial" panose="020B0604020202020204" pitchFamily="34" charset="0"/>
              <a:buNone/>
            </a:pPr>
            <a:endParaRPr lang="en-US" sz="1200" dirty="0">
              <a:solidFill>
                <a:schemeClr val="bg1"/>
              </a:solidFill>
            </a:endParaRPr>
          </a:p>
          <a:p>
            <a:endParaRPr lang="de-DE"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2582877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Java, .Net, </a:t>
            </a:r>
            <a:r>
              <a:rPr lang="de-DE" dirty="0" err="1"/>
              <a:t>Node.js</a:t>
            </a:r>
            <a:r>
              <a:rPr lang="de-DE" dirty="0"/>
              <a:t>, PHP, Python, Ruby, JavaScript, Go, C++</a:t>
            </a:r>
          </a:p>
          <a:p>
            <a:endParaRPr lang="de-DE" dirty="0"/>
          </a:p>
          <a:p>
            <a:endParaRPr lang="de-DE" dirty="0"/>
          </a:p>
          <a:p>
            <a:r>
              <a:rPr lang="de-DE" dirty="0"/>
              <a:t>https://</a:t>
            </a:r>
            <a:r>
              <a:rPr lang="de-DE" dirty="0" err="1"/>
              <a:t>github.com</a:t>
            </a:r>
            <a:r>
              <a:rPr lang="de-DE" dirty="0"/>
              <a:t>/</a:t>
            </a:r>
            <a:r>
              <a:rPr lang="de-DE" dirty="0" err="1"/>
              <a:t>aws</a:t>
            </a:r>
            <a:r>
              <a:rPr lang="de-DE" dirty="0"/>
              <a:t>/</a:t>
            </a:r>
            <a:r>
              <a:rPr lang="de-DE" dirty="0" err="1"/>
              <a:t>sagemaker-spark</a:t>
            </a:r>
            <a:endParaRPr lang="de-DE" dirty="0"/>
          </a:p>
          <a:p>
            <a:endParaRPr lang="de-DE" dirty="0"/>
          </a:p>
          <a:p>
            <a:r>
              <a:rPr lang="de-DE" dirty="0"/>
              <a:t>https://</a:t>
            </a:r>
            <a:r>
              <a:rPr lang="de-DE" dirty="0" err="1"/>
              <a:t>github.com</a:t>
            </a:r>
            <a:r>
              <a:rPr lang="de-DE" dirty="0"/>
              <a:t>/</a:t>
            </a:r>
            <a:r>
              <a:rPr lang="de-DE" dirty="0" err="1"/>
              <a:t>cyrusmvahid</a:t>
            </a:r>
            <a:r>
              <a:rPr lang="de-DE" dirty="0"/>
              <a:t>/</a:t>
            </a:r>
            <a:r>
              <a:rPr lang="de-DE" dirty="0" err="1"/>
              <a:t>sagemaker</a:t>
            </a:r>
            <a:r>
              <a:rPr lang="de-DE" dirty="0"/>
              <a:t>-demos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4113539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Because</a:t>
            </a:r>
            <a:r>
              <a:rPr lang="en-US" baseline="0" dirty="0"/>
              <a:t> of main route table, all instances can route to other instances in VPC</a:t>
            </a:r>
            <a:endParaRPr lang="en-US" dirty="0"/>
          </a:p>
          <a:p>
            <a:r>
              <a:rPr lang="en-US" dirty="0"/>
              <a:t>Routing tables in a VPC are</a:t>
            </a:r>
            <a:r>
              <a:rPr lang="en-US" baseline="0" dirty="0"/>
              <a:t> not for intra-VPC communication, but rather to establish routes outside of the VPC.</a:t>
            </a:r>
          </a:p>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5" name="Date Placeholder 4"/>
          <p:cNvSpPr>
            <a:spLocks noGrp="1"/>
          </p:cNvSpPr>
          <p:nvPr>
            <p:ph type="dt"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7/30/18 9:23 AM</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6" name="Footer Placeholder 5"/>
          <p:cNvSpPr>
            <a:spLocks noGrp="1"/>
          </p:cNvSpPr>
          <p:nvPr>
            <p:ph type="ftr" sz="quarter" idx="12"/>
          </p:nvPr>
        </p:nvSpPr>
        <p:spPr>
          <a:xfrm>
            <a:off x="0" y="8685213"/>
            <a:ext cx="6172200" cy="45720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 2007 Microsoft Corporation. All rights reserved. Microsoft, Windows, Windows Vista and other product names are or may be registered trademarks and/or trademarks in the U.S. and/or other countries.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dirty="0">
                <a:ln>
                  <a:noFill/>
                </a:ln>
                <a:solidFill>
                  <a:srgbClr val="000000"/>
                </a:solidFill>
                <a:effectLst/>
                <a:uLnTx/>
                <a:uFillTx/>
                <a:latin typeface="Arial"/>
                <a:ea typeface="+mn-ea"/>
                <a:cs typeface="+mn-cs"/>
              </a:rPr>
            </a:br>
            <a:r>
              <a:rPr kumimoji="0" lang="en-US" sz="1200" b="0" i="0" u="none" strike="noStrike" kern="1200" cap="none" spc="0" normalizeH="0" baseline="0" noProof="0" dirty="0">
                <a:ln>
                  <a:noFill/>
                </a:ln>
                <a:solidFill>
                  <a:srgbClr val="000000"/>
                </a:solidFill>
                <a:effectLst/>
                <a:uLnTx/>
                <a:uFillTx/>
                <a:latin typeface="Arial"/>
                <a:ea typeface="+mn-ea"/>
                <a:cs typeface="+mn-cs"/>
              </a:rPr>
              <a:t>MICROSOFT MAKES NO WARRANTIES, EXPRESS, IMPLIED OR STATUTORY, AS TO THE INFORMATION IN THIS PRESENTATION.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776610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Use this question as a conversation starter to discuss the value of encryption, why it’s not just for financial services and healthcare, and how AWS not only provides for encryption, but makes it easier.</a:t>
            </a:r>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437819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slide is not about teaching what encryption is or the differences between transit and rest.  It is about mentioning that not only do we provide our customers the ability to encrypt their data as it sits and flows through and in/out of our environment, but that we provide many services and features that make it easier.  You should call out KMS, </a:t>
            </a:r>
            <a:r>
              <a:rPr lang="en-US" baseline="0" dirty="0" err="1"/>
              <a:t>CloudHSM</a:t>
            </a:r>
            <a:r>
              <a:rPr lang="en-US" baseline="0" dirty="0"/>
              <a:t>, VGW, EBS encryption, ELB SSL offloading, RDS Oracle TDE, MSSQL TDE, S3 object encryption, etc.</a:t>
            </a:r>
          </a:p>
          <a:p>
            <a:endParaRPr lang="en-US" baseline="0" dirty="0"/>
          </a:p>
          <a:p>
            <a:r>
              <a:rPr lang="en-US" baseline="0" dirty="0"/>
              <a:t>If the customer is currently not encrypting data (either in transit or at rest), this might be a good place to discuss the differences and emphasis the need to do so under the shared responsibility model.</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2845762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1600" dirty="0"/>
              <a:t>AWS Key Management Service (KMS) is a managed service that makes it easy for you to create and control the encryption keys used to encrypt your data, and uses Hardware Security Modules (HSMs) to protect the security of your keys. AWS Key Management Service is integrated with several other AWS services to help you protect your data you store with these services. AWS Key Management Service is also integrated with AWS </a:t>
            </a:r>
            <a:r>
              <a:rPr lang="en-US" sz="1600" dirty="0" err="1"/>
              <a:t>CloudTrail</a:t>
            </a:r>
            <a:r>
              <a:rPr lang="en-US" sz="1600" dirty="0"/>
              <a:t> to provide you with logs of all key usage to help meet your regulatory and compliance needs.</a:t>
            </a:r>
          </a:p>
          <a:p>
            <a:pPr>
              <a:lnSpc>
                <a:spcPct val="90000"/>
              </a:lnSpc>
            </a:pPr>
            <a:endParaRPr lang="en-US" sz="1600" dirty="0"/>
          </a:p>
          <a:p>
            <a:pPr>
              <a:lnSpc>
                <a:spcPct val="90000"/>
              </a:lnSpc>
            </a:pPr>
            <a:r>
              <a:rPr lang="en-US" sz="1600" dirty="0"/>
              <a:t>Integrated with AWS SDKs and AWS services:</a:t>
            </a:r>
          </a:p>
          <a:p>
            <a:r>
              <a:rPr lang="en-US" dirty="0"/>
              <a:t>S3, EBS, AWS Import/Export Snowball,</a:t>
            </a:r>
            <a:r>
              <a:rPr lang="en-US" baseline="0" dirty="0"/>
              <a:t> </a:t>
            </a:r>
            <a:r>
              <a:rPr lang="en-US" dirty="0"/>
              <a:t>RDS, Redshift,</a:t>
            </a:r>
            <a:r>
              <a:rPr lang="en-US" baseline="0" dirty="0"/>
              <a:t> </a:t>
            </a:r>
            <a:r>
              <a:rPr lang="en-US" dirty="0" err="1"/>
              <a:t>CodeCommit</a:t>
            </a:r>
            <a:r>
              <a:rPr lang="en-US" dirty="0"/>
              <a:t>,</a:t>
            </a:r>
            <a:r>
              <a:rPr lang="en-US" baseline="0" dirty="0"/>
              <a:t> </a:t>
            </a:r>
            <a:r>
              <a:rPr lang="en-US" dirty="0" err="1"/>
              <a:t>CloudTrail</a:t>
            </a:r>
            <a:r>
              <a:rPr lang="en-US" dirty="0"/>
              <a:t>, EMR, Kinesis Firehose,</a:t>
            </a:r>
            <a:r>
              <a:rPr lang="en-US" baseline="0" dirty="0"/>
              <a:t> </a:t>
            </a:r>
            <a:r>
              <a:rPr lang="en-US" dirty="0"/>
              <a:t>Elastic Transcoder, SES, </a:t>
            </a:r>
            <a:r>
              <a:rPr lang="en-US" dirty="0" err="1"/>
              <a:t>WorkSpaces</a:t>
            </a:r>
            <a:r>
              <a:rPr lang="en-US" dirty="0"/>
              <a:t>, </a:t>
            </a:r>
            <a:r>
              <a:rPr lang="en-US" dirty="0" err="1"/>
              <a:t>WorkMail</a:t>
            </a:r>
            <a:endParaRPr lang="en-US" dirty="0"/>
          </a:p>
          <a:p>
            <a:endParaRPr lang="en-US" dirty="0"/>
          </a:p>
          <a:p>
            <a:r>
              <a:rPr lang="en-US" dirty="0"/>
              <a:t>Centralized</a:t>
            </a:r>
            <a:r>
              <a:rPr lang="en-US" baseline="0" dirty="0"/>
              <a:t> control.</a:t>
            </a:r>
          </a:p>
          <a:p>
            <a:r>
              <a:rPr lang="en-US" baseline="0" dirty="0"/>
              <a:t>Easy and automatic key rotation (KMS keeps track of old keys for decryption)</a:t>
            </a:r>
          </a:p>
          <a:p>
            <a:endParaRPr lang="en-US" baseline="0" dirty="0"/>
          </a:p>
          <a:p>
            <a:r>
              <a:rPr lang="en-US" baseline="0" dirty="0"/>
              <a:t>*New Feature*: Bring your own keys to KMS</a:t>
            </a:r>
          </a:p>
          <a:p>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2415675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2863"/>
            <a:r>
              <a:rPr lang="en-US" sz="1200" dirty="0"/>
              <a:t>IAM allows you to implement a</a:t>
            </a:r>
            <a:r>
              <a:rPr lang="en-US" sz="1200" baseline="0" dirty="0"/>
              <a:t> comprehensive</a:t>
            </a:r>
            <a:r>
              <a:rPr lang="en-US" sz="1200" dirty="0"/>
              <a:t> access control on AWS resources. </a:t>
            </a:r>
          </a:p>
          <a:p>
            <a:pPr marL="42863"/>
            <a:endParaRPr lang="en-US" sz="1200" dirty="0"/>
          </a:p>
          <a:p>
            <a:pPr marL="259556" indent="-216694"/>
            <a:r>
              <a:rPr lang="en-US" sz="1200" dirty="0"/>
              <a:t>IAM is giving</a:t>
            </a:r>
            <a:r>
              <a:rPr lang="en-US" sz="1200" baseline="0" dirty="0"/>
              <a:t> you the ability to </a:t>
            </a:r>
            <a:r>
              <a:rPr lang="en-US" sz="1200" dirty="0"/>
              <a:t>Authenticate, Authorize, Log all access.</a:t>
            </a:r>
          </a:p>
          <a:p>
            <a:pPr marL="259556" indent="-216694"/>
            <a:r>
              <a:rPr lang="en-US" sz="1200" dirty="0"/>
              <a:t>-&gt; Authenticate,</a:t>
            </a:r>
            <a:r>
              <a:rPr lang="en-US" sz="1200" baseline="0" dirty="0"/>
              <a:t> including regular credentials or with strong authentication for your privilege users (or everybody), as well authenticate an other AWS accounts or even trust other Identity Providers</a:t>
            </a:r>
          </a:p>
          <a:p>
            <a:pPr marL="259556" marR="0" indent="-216694" algn="l" defTabSz="914400" rtl="0" eaLnBrk="1" fontAlgn="auto" latinLnBrk="0" hangingPunct="1">
              <a:lnSpc>
                <a:spcPct val="100000"/>
              </a:lnSpc>
              <a:spcBef>
                <a:spcPts val="0"/>
              </a:spcBef>
              <a:spcAft>
                <a:spcPts val="0"/>
              </a:spcAft>
              <a:buClrTx/>
              <a:buSzTx/>
              <a:buFontTx/>
              <a:buNone/>
              <a:tabLst/>
              <a:defRPr/>
            </a:pPr>
            <a:r>
              <a:rPr lang="en-US" sz="1200" baseline="0" dirty="0"/>
              <a:t>-&gt; Authorize with granularity who can do what. Therefore you can implement </a:t>
            </a:r>
            <a:r>
              <a:rPr lang="en-US" sz="1200" dirty="0"/>
              <a:t>Least Privilege and Segregation of Duties.</a:t>
            </a:r>
          </a:p>
          <a:p>
            <a:pPr marL="259556" indent="-216694"/>
            <a:r>
              <a:rPr lang="en-US" sz="1200" dirty="0"/>
              <a:t>-&gt; And</a:t>
            </a:r>
            <a:r>
              <a:rPr lang="en-US" sz="1200" baseline="0" dirty="0"/>
              <a:t> finally, </a:t>
            </a:r>
            <a:r>
              <a:rPr lang="en-US" sz="1200" dirty="0"/>
              <a:t>Log every allow and deny in CloudTrail, for troubleshoot or</a:t>
            </a:r>
            <a:r>
              <a:rPr lang="en-US" sz="1200" baseline="0" dirty="0"/>
              <a:t> audit purposes</a:t>
            </a:r>
            <a:r>
              <a:rPr lang="en-US" sz="1200" dirty="0"/>
              <a:t>.</a:t>
            </a:r>
          </a:p>
          <a:p>
            <a:pPr eaLnBrk="1" hangingPunct="1"/>
            <a:endParaRPr lang="en-US" b="0" dirty="0">
              <a:solidFill>
                <a:srgbClr val="0000FF"/>
              </a:solidFill>
              <a:latin typeface="Arial"/>
              <a:cs typeface="Arial"/>
            </a:endParaRPr>
          </a:p>
          <a:p>
            <a:pPr eaLnBrk="1" hangingPunct="1"/>
            <a:r>
              <a:rPr lang="en-US" b="0" dirty="0">
                <a:solidFill>
                  <a:srgbClr val="0000FF"/>
                </a:solidFill>
                <a:latin typeface="Arial"/>
                <a:cs typeface="Arial"/>
              </a:rPr>
              <a:t>Basically when you think Access control with AWS resources then think IAM… Every time.</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3318517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973068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3194516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Open IAM </a:t>
            </a:r>
            <a:r>
              <a:rPr lang="de-DE" dirty="0" err="1"/>
              <a:t>Console</a:t>
            </a:r>
            <a:r>
              <a:rPr lang="de-DE" dirty="0"/>
              <a:t> </a:t>
            </a:r>
            <a:r>
              <a:rPr lang="de-DE" dirty="0" err="1"/>
              <a:t>to</a:t>
            </a:r>
            <a:r>
              <a:rPr lang="de-DE" dirty="0"/>
              <a:t> </a:t>
            </a:r>
            <a:r>
              <a:rPr lang="de-DE" dirty="0" err="1"/>
              <a:t>make</a:t>
            </a:r>
            <a:r>
              <a:rPr lang="de-DE" dirty="0"/>
              <a:t> an </a:t>
            </a:r>
            <a:r>
              <a:rPr lang="de-DE" dirty="0" err="1"/>
              <a:t>example</a:t>
            </a:r>
            <a:endParaRPr lang="de-DE" dirty="0"/>
          </a:p>
          <a:p>
            <a:r>
              <a:rPr lang="de-DE" dirty="0"/>
              <a:t>Open </a:t>
            </a:r>
            <a:r>
              <a:rPr lang="de-DE" dirty="0" err="1"/>
              <a:t>documentation</a:t>
            </a:r>
            <a:r>
              <a:rPr lang="de-DE" dirty="0"/>
              <a:t> </a:t>
            </a:r>
            <a:r>
              <a:rPr lang="de-DE" dirty="0" err="1"/>
              <a:t>for</a:t>
            </a:r>
            <a:r>
              <a:rPr lang="de-DE" dirty="0"/>
              <a:t> </a:t>
            </a:r>
            <a:r>
              <a:rPr lang="de-DE" dirty="0" err="1"/>
              <a:t>full</a:t>
            </a:r>
            <a:r>
              <a:rPr lang="de-DE" dirty="0"/>
              <a:t> </a:t>
            </a:r>
            <a:r>
              <a:rPr lang="de-DE" dirty="0" err="1"/>
              <a:t>reference</a:t>
            </a:r>
            <a:r>
              <a:rPr lang="de-DE" dirty="0"/>
              <a:t> https://</a:t>
            </a:r>
            <a:r>
              <a:rPr lang="de-DE" dirty="0" err="1"/>
              <a:t>docs.aws.amazon.com</a:t>
            </a:r>
            <a:r>
              <a:rPr lang="de-DE" dirty="0"/>
              <a:t>/</a:t>
            </a:r>
            <a:r>
              <a:rPr lang="de-DE" dirty="0" err="1"/>
              <a:t>sagemaker</a:t>
            </a:r>
            <a:r>
              <a:rPr lang="de-DE" dirty="0"/>
              <a:t>/</a:t>
            </a:r>
            <a:r>
              <a:rPr lang="de-DE" dirty="0" err="1"/>
              <a:t>latest</a:t>
            </a:r>
            <a:r>
              <a:rPr lang="de-DE" dirty="0"/>
              <a:t>/</a:t>
            </a:r>
            <a:r>
              <a:rPr lang="de-DE" dirty="0" err="1"/>
              <a:t>dg</a:t>
            </a:r>
            <a:r>
              <a:rPr lang="de-DE" dirty="0"/>
              <a:t>/</a:t>
            </a:r>
            <a:r>
              <a:rPr lang="de-DE" dirty="0" err="1"/>
              <a:t>api-permissions-reference.html</a:t>
            </a:r>
            <a:endParaRPr lang="de-DE"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28931945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BB242C-E142-0A43-9F1E-0928D9F8BACE}"/>
              </a:ext>
            </a:extLst>
          </p:cNvPr>
          <p:cNvPicPr>
            <a:picLocks noChangeAspect="1"/>
          </p:cNvPicPr>
          <p:nvPr userDrawn="1"/>
        </p:nvPicPr>
        <p:blipFill rotWithShape="1">
          <a:blip r:embed="rId2"/>
          <a:srcRect l="15935" r="10110"/>
          <a:stretch/>
        </p:blipFill>
        <p:spPr>
          <a:xfrm>
            <a:off x="-1" y="0"/>
            <a:ext cx="9144001" cy="5143500"/>
          </a:xfrm>
          <a:prstGeom prst="rect">
            <a:avLst/>
          </a:prstGeom>
        </p:spPr>
      </p:pic>
      <p:sp>
        <p:nvSpPr>
          <p:cNvPr id="6" name="Text Placeholder 11"/>
          <p:cNvSpPr>
            <a:spLocks noGrp="1"/>
          </p:cNvSpPr>
          <p:nvPr>
            <p:ph type="body" sz="quarter" idx="10" hasCustomPrompt="1"/>
          </p:nvPr>
        </p:nvSpPr>
        <p:spPr>
          <a:xfrm>
            <a:off x="337504" y="3718972"/>
            <a:ext cx="3683000" cy="622873"/>
          </a:xfrm>
          <a:prstGeom prst="rect">
            <a:avLst/>
          </a:prstGeom>
        </p:spPr>
        <p:txBody>
          <a:bodyPr>
            <a:normAutofit/>
          </a:bodyPr>
          <a:lstStyle>
            <a:lvl1pPr marL="0" indent="0" algn="l">
              <a:buNone/>
              <a:defRPr sz="1600" baseline="0"/>
            </a:lvl1pPr>
          </a:lstStyle>
          <a:p>
            <a:pPr lvl="0"/>
            <a:r>
              <a:rPr lang="en-US" dirty="0"/>
              <a:t>Click to edit Presenter, Team</a:t>
            </a:r>
          </a:p>
          <a:p>
            <a:pPr lvl="0"/>
            <a:r>
              <a:rPr lang="en-US" dirty="0"/>
              <a:t>Date, location</a:t>
            </a:r>
          </a:p>
        </p:txBody>
      </p:sp>
      <p:sp>
        <p:nvSpPr>
          <p:cNvPr id="10" name="Text Placeholder 8"/>
          <p:cNvSpPr>
            <a:spLocks noGrp="1"/>
          </p:cNvSpPr>
          <p:nvPr>
            <p:ph type="body" sz="quarter" idx="12" hasCustomPrompt="1"/>
          </p:nvPr>
        </p:nvSpPr>
        <p:spPr>
          <a:xfrm>
            <a:off x="337504" y="1908228"/>
            <a:ext cx="7324988" cy="744537"/>
          </a:xfrm>
          <a:prstGeom prst="rect">
            <a:avLst/>
          </a:prstGeo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hasCustomPrompt="1"/>
          </p:nvPr>
        </p:nvSpPr>
        <p:spPr>
          <a:xfrm>
            <a:off x="337504" y="2658575"/>
            <a:ext cx="6041582" cy="769527"/>
          </a:xfrm>
          <a:prstGeom prst="rect">
            <a:avLst/>
          </a:prstGeom>
        </p:spPr>
        <p:txBody>
          <a:bodyPr/>
          <a:lstStyle>
            <a:lvl1pPr marL="0" indent="0" algn="l">
              <a:buNone/>
              <a:defRPr sz="1800"/>
            </a:lvl1pPr>
          </a:lstStyle>
          <a:p>
            <a:pPr lvl="0"/>
            <a:r>
              <a:rPr lang="en-US" dirty="0"/>
              <a:t>Click to edit Master text styles</a:t>
            </a:r>
          </a:p>
          <a:p>
            <a:pPr lvl="0"/>
            <a:r>
              <a:rPr lang="en-US" dirty="0"/>
              <a:t>Social handle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6742" y="437056"/>
            <a:ext cx="848312" cy="507162"/>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4651830" y="1065214"/>
            <a:ext cx="3955596" cy="3180216"/>
          </a:xfrm>
          <a:prstGeom prst="rect">
            <a:avLst/>
          </a:prstGeom>
        </p:spPr>
        <p:txBody>
          <a:bodyPr/>
          <a:lstStyle/>
          <a:p>
            <a:r>
              <a:rPr lang="en-US"/>
              <a:t>Click icon to add picture</a:t>
            </a:r>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336550" y="1065213"/>
            <a:ext cx="3974193" cy="3179762"/>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sz="1600" b="1"/>
            </a:lvl1pPr>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1841750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slide (collage)">
    <p:spTree>
      <p:nvGrpSpPr>
        <p:cNvPr id="1" name=""/>
        <p:cNvGrpSpPr/>
        <p:nvPr/>
      </p:nvGrpSpPr>
      <p:grpSpPr>
        <a:xfrm>
          <a:off x="0" y="0"/>
          <a:ext cx="0" cy="0"/>
          <a:chOff x="0" y="0"/>
          <a:chExt cx="0" cy="0"/>
        </a:xfrm>
      </p:grpSpPr>
      <p:sp>
        <p:nvSpPr>
          <p:cNvPr id="11"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80195" y="1119541"/>
            <a:ext cx="2836863" cy="3142897"/>
          </a:xfrm>
          <a:prstGeom prst="rect">
            <a:avLst/>
          </a:prstGeom>
        </p:spPr>
        <p:txBody>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5705230" y="1119541"/>
            <a:ext cx="2989065" cy="3142897"/>
          </a:xfrm>
          <a:prstGeom prst="rect">
            <a:avLst/>
          </a:prstGeom>
        </p:spPr>
        <p:txBody>
          <a:bodyPr/>
          <a:lstStyle/>
          <a:p>
            <a:r>
              <a:rPr lang="en-US"/>
              <a:t>Click icon to add picture</a:t>
            </a:r>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3461295" y="1119541"/>
            <a:ext cx="2001515" cy="1678935"/>
          </a:xfrm>
          <a:prstGeom prst="rect">
            <a:avLst/>
          </a:prstGeom>
        </p:spPr>
        <p:txBody>
          <a:bodyPr/>
          <a:lstStyle/>
          <a:p>
            <a:r>
              <a:rPr lang="en-US"/>
              <a:t>Click icon to add picture</a:t>
            </a:r>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3461295" y="3079376"/>
            <a:ext cx="2001515" cy="1183062"/>
          </a:xfrm>
          <a:prstGeom prst="rect">
            <a:avLst/>
          </a:prstGeom>
        </p:spPr>
        <p:txBody>
          <a:bodyPr/>
          <a:lstStyle/>
          <a:p>
            <a:r>
              <a:rPr lang="en-US"/>
              <a:t>Click icon to add picture</a:t>
            </a:r>
          </a:p>
        </p:txBody>
      </p:sp>
    </p:spTree>
    <p:extLst>
      <p:ext uri="{BB962C8B-B14F-4D97-AF65-F5344CB8AC3E}">
        <p14:creationId xmlns:p14="http://schemas.microsoft.com/office/powerpoint/2010/main" val="2901287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slide (2up)">
    <p:spTree>
      <p:nvGrpSpPr>
        <p:cNvPr id="1" name=""/>
        <p:cNvGrpSpPr/>
        <p:nvPr/>
      </p:nvGrpSpPr>
      <p:grpSpPr>
        <a:xfrm>
          <a:off x="0" y="0"/>
          <a:ext cx="0" cy="0"/>
          <a:chOff x="0" y="0"/>
          <a:chExt cx="0" cy="0"/>
        </a:xfrm>
      </p:grpSpPr>
      <p:sp>
        <p:nvSpPr>
          <p:cNvPr id="11"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36550" y="1119541"/>
            <a:ext cx="5077279" cy="3142897"/>
          </a:xfrm>
          <a:prstGeom prst="rect">
            <a:avLst/>
          </a:prstGeom>
        </p:spPr>
        <p:txBody>
          <a:bodyPr/>
          <a:lstStyle/>
          <a:p>
            <a:r>
              <a:rPr lang="en-US"/>
              <a:t>Click icon to add picture</a:t>
            </a:r>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5661585" y="1119541"/>
            <a:ext cx="3047700" cy="3142897"/>
          </a:xfrm>
          <a:prstGeom prst="rect">
            <a:avLst/>
          </a:prstGeom>
        </p:spPr>
        <p:txBody>
          <a:bodyPr/>
          <a:lstStyle/>
          <a:p>
            <a:r>
              <a:rPr lang="en-US"/>
              <a:t>Click icon to add picture</a:t>
            </a:r>
          </a:p>
        </p:txBody>
      </p:sp>
    </p:spTree>
    <p:extLst>
      <p:ext uri="{BB962C8B-B14F-4D97-AF65-F5344CB8AC3E}">
        <p14:creationId xmlns:p14="http://schemas.microsoft.com/office/powerpoint/2010/main" val="45102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slide (center)">
    <p:spTree>
      <p:nvGrpSpPr>
        <p:cNvPr id="1" name=""/>
        <p:cNvGrpSpPr/>
        <p:nvPr/>
      </p:nvGrpSpPr>
      <p:grpSpPr>
        <a:xfrm>
          <a:off x="0" y="0"/>
          <a:ext cx="0" cy="0"/>
          <a:chOff x="0" y="0"/>
          <a:chExt cx="0" cy="0"/>
        </a:xfrm>
      </p:grpSpPr>
      <p:sp>
        <p:nvSpPr>
          <p:cNvPr id="11"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36550" y="1119541"/>
            <a:ext cx="8395220" cy="3336345"/>
          </a:xfrm>
          <a:prstGeom prst="rect">
            <a:avLst/>
          </a:prstGeom>
        </p:spPr>
        <p:txBody>
          <a:bodyPr/>
          <a:lstStyle/>
          <a:p>
            <a:r>
              <a:rPr lang="en-US"/>
              <a:t>Click icon to add picture</a:t>
            </a:r>
          </a:p>
        </p:txBody>
      </p:sp>
    </p:spTree>
    <p:extLst>
      <p:ext uri="{BB962C8B-B14F-4D97-AF65-F5344CB8AC3E}">
        <p14:creationId xmlns:p14="http://schemas.microsoft.com/office/powerpoint/2010/main" val="33453018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full blee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0"/>
            <a:ext cx="9144000" cy="5143499"/>
          </a:xfrm>
          <a:prstGeom prst="rect">
            <a:avLst/>
          </a:prstGeom>
        </p:spPr>
        <p:txBody>
          <a:bodyPr/>
          <a:lstStyle/>
          <a:p>
            <a:r>
              <a:rPr lang="en-US"/>
              <a:t>Click icon to add picture</a:t>
            </a:r>
          </a:p>
        </p:txBody>
      </p:sp>
      <p:sp>
        <p:nvSpPr>
          <p:cNvPr id="11"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2435166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18388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 logo customer wall">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045029"/>
            <a:ext cx="9144000" cy="33310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Picture Placeholder 2"/>
          <p:cNvSpPr>
            <a:spLocks noGrp="1"/>
          </p:cNvSpPr>
          <p:nvPr>
            <p:ph type="pic" sz="quarter" idx="16"/>
          </p:nvPr>
        </p:nvSpPr>
        <p:spPr>
          <a:xfrm>
            <a:off x="591671" y="1564012"/>
            <a:ext cx="1268118" cy="948848"/>
          </a:xfrm>
          <a:prstGeom prst="rect">
            <a:avLst/>
          </a:prstGeom>
        </p:spPr>
        <p:txBody>
          <a:bodyPr>
            <a:normAutofit/>
          </a:bodyPr>
          <a:lstStyle>
            <a:lvl1pPr>
              <a:defRPr sz="1400">
                <a:solidFill>
                  <a:schemeClr val="bg1"/>
                </a:solidFill>
              </a:defRPr>
            </a:lvl1pPr>
          </a:lstStyle>
          <a:p>
            <a:r>
              <a:rPr lang="en-US"/>
              <a:t>Click icon to add picture</a:t>
            </a:r>
            <a:endParaRPr lang="en-US" dirty="0"/>
          </a:p>
        </p:txBody>
      </p:sp>
      <p:sp>
        <p:nvSpPr>
          <p:cNvPr id="16" name="Picture Placeholder 2"/>
          <p:cNvSpPr>
            <a:spLocks noGrp="1"/>
          </p:cNvSpPr>
          <p:nvPr>
            <p:ph type="pic" sz="quarter" idx="17"/>
          </p:nvPr>
        </p:nvSpPr>
        <p:spPr>
          <a:xfrm>
            <a:off x="2705186" y="1564012"/>
            <a:ext cx="1268118" cy="948848"/>
          </a:xfrm>
          <a:prstGeom prst="rect">
            <a:avLst/>
          </a:prstGeom>
        </p:spPr>
        <p:txBody>
          <a:bodyPr>
            <a:normAutofit/>
          </a:bodyPr>
          <a:lstStyle>
            <a:lvl1pPr>
              <a:defRPr sz="1400">
                <a:solidFill>
                  <a:schemeClr val="bg1"/>
                </a:solidFill>
              </a:defRPr>
            </a:lvl1pPr>
          </a:lstStyle>
          <a:p>
            <a:r>
              <a:rPr lang="en-US"/>
              <a:t>Click icon to add picture</a:t>
            </a:r>
            <a:endParaRPr lang="en-US" dirty="0"/>
          </a:p>
        </p:txBody>
      </p:sp>
      <p:sp>
        <p:nvSpPr>
          <p:cNvPr id="17" name="Picture Placeholder 2"/>
          <p:cNvSpPr>
            <a:spLocks noGrp="1"/>
          </p:cNvSpPr>
          <p:nvPr>
            <p:ph type="pic" sz="quarter" idx="18"/>
          </p:nvPr>
        </p:nvSpPr>
        <p:spPr>
          <a:xfrm>
            <a:off x="4818701" y="1564012"/>
            <a:ext cx="1268118" cy="948848"/>
          </a:xfrm>
          <a:prstGeom prst="rect">
            <a:avLst/>
          </a:prstGeom>
        </p:spPr>
        <p:txBody>
          <a:bodyPr>
            <a:normAutofit/>
          </a:bodyPr>
          <a:lstStyle>
            <a:lvl1pPr>
              <a:defRPr sz="1400">
                <a:solidFill>
                  <a:schemeClr val="bg1"/>
                </a:solidFill>
              </a:defRPr>
            </a:lvl1pPr>
          </a:lstStyle>
          <a:p>
            <a:r>
              <a:rPr lang="en-US"/>
              <a:t>Click icon to add picture</a:t>
            </a:r>
            <a:endParaRPr lang="en-US" dirty="0"/>
          </a:p>
        </p:txBody>
      </p:sp>
      <p:sp>
        <p:nvSpPr>
          <p:cNvPr id="18" name="Picture Placeholder 2"/>
          <p:cNvSpPr>
            <a:spLocks noGrp="1"/>
          </p:cNvSpPr>
          <p:nvPr>
            <p:ph type="pic" sz="quarter" idx="19"/>
          </p:nvPr>
        </p:nvSpPr>
        <p:spPr>
          <a:xfrm>
            <a:off x="6932217" y="1564012"/>
            <a:ext cx="1268118" cy="948848"/>
          </a:xfrm>
          <a:prstGeom prst="rect">
            <a:avLst/>
          </a:prstGeom>
        </p:spPr>
        <p:txBody>
          <a:bodyPr>
            <a:normAutofit/>
          </a:bodyPr>
          <a:lstStyle>
            <a:lvl1pPr>
              <a:defRPr sz="1400">
                <a:solidFill>
                  <a:schemeClr val="bg1"/>
                </a:solidFill>
              </a:defRPr>
            </a:lvl1pPr>
          </a:lstStyle>
          <a:p>
            <a:r>
              <a:rPr lang="en-US"/>
              <a:t>Click icon to add picture</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591671" y="2935611"/>
            <a:ext cx="1268118" cy="948848"/>
          </a:xfrm>
          <a:prstGeom prst="rect">
            <a:avLst/>
          </a:prstGeom>
        </p:spPr>
        <p:txBody>
          <a:bodyPr>
            <a:normAutofit/>
          </a:bodyPr>
          <a:lstStyle>
            <a:lvl1pPr>
              <a:defRPr sz="1400">
                <a:solidFill>
                  <a:schemeClr val="bg1"/>
                </a:solidFill>
              </a:defRPr>
            </a:lvl1pPr>
          </a:lstStyle>
          <a:p>
            <a:r>
              <a:rPr lang="en-US"/>
              <a:t>Click icon to add picture</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2705186" y="2935611"/>
            <a:ext cx="1268118" cy="948848"/>
          </a:xfrm>
          <a:prstGeom prst="rect">
            <a:avLst/>
          </a:prstGeom>
        </p:spPr>
        <p:txBody>
          <a:bodyPr>
            <a:normAutofit/>
          </a:bodyPr>
          <a:lstStyle>
            <a:lvl1pPr>
              <a:defRPr sz="1400">
                <a:solidFill>
                  <a:schemeClr val="bg1"/>
                </a:solidFill>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4818701" y="2935611"/>
            <a:ext cx="1268118" cy="948848"/>
          </a:xfrm>
          <a:prstGeom prst="rect">
            <a:avLst/>
          </a:prstGeom>
        </p:spPr>
        <p:txBody>
          <a:bodyPr>
            <a:normAutofit/>
          </a:bodyPr>
          <a:lstStyle>
            <a:lvl1pPr>
              <a:defRPr sz="1400">
                <a:solidFill>
                  <a:schemeClr val="bg1"/>
                </a:solidFill>
              </a:defRPr>
            </a:lvl1pPr>
          </a:lstStyle>
          <a:p>
            <a:r>
              <a:rPr lang="en-US"/>
              <a:t>Click icon to add picture</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6932217" y="2935611"/>
            <a:ext cx="1268118" cy="948848"/>
          </a:xfrm>
          <a:prstGeom prst="rect">
            <a:avLst/>
          </a:prstGeom>
        </p:spPr>
        <p:txBody>
          <a:bodyPr>
            <a:normAutofit/>
          </a:bodyPr>
          <a:lstStyle>
            <a:lvl1pPr>
              <a:defRPr sz="14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3025056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 logo customer wall">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9" name="Picture Placeholder 2"/>
          <p:cNvSpPr>
            <a:spLocks noGrp="1"/>
          </p:cNvSpPr>
          <p:nvPr>
            <p:ph type="pic" sz="quarter" idx="20"/>
          </p:nvPr>
        </p:nvSpPr>
        <p:spPr>
          <a:xfrm>
            <a:off x="339939" y="1170916"/>
            <a:ext cx="1924050" cy="1100667"/>
          </a:xfrm>
          <a:prstGeom prst="rect">
            <a:avLst/>
          </a:prstGeom>
        </p:spPr>
        <p:txBody>
          <a:bodyPr>
            <a:normAutofit/>
          </a:bodyPr>
          <a:lstStyle>
            <a:lvl1pPr>
              <a:defRPr sz="1400">
                <a:solidFill>
                  <a:srgbClr val="C2C2C1"/>
                </a:solidFill>
              </a:defRPr>
            </a:lvl1pPr>
          </a:lstStyle>
          <a:p>
            <a:r>
              <a:rPr lang="en-US"/>
              <a:t>Click icon to add picture</a:t>
            </a:r>
            <a:endParaRPr lang="en-US" dirty="0"/>
          </a:p>
        </p:txBody>
      </p:sp>
      <p:sp>
        <p:nvSpPr>
          <p:cNvPr id="10" name="Picture Placeholder 2"/>
          <p:cNvSpPr>
            <a:spLocks noGrp="1"/>
          </p:cNvSpPr>
          <p:nvPr>
            <p:ph type="pic" sz="quarter" idx="21"/>
          </p:nvPr>
        </p:nvSpPr>
        <p:spPr>
          <a:xfrm>
            <a:off x="3479308" y="1170916"/>
            <a:ext cx="1924050" cy="1100667"/>
          </a:xfrm>
          <a:prstGeom prst="rect">
            <a:avLst/>
          </a:prstGeom>
        </p:spPr>
        <p:txBody>
          <a:bodyPr>
            <a:normAutofit/>
          </a:bodyPr>
          <a:lstStyle>
            <a:lvl1pPr>
              <a:defRPr sz="1400">
                <a:solidFill>
                  <a:srgbClr val="C2C2C1"/>
                </a:solidFill>
              </a:defRPr>
            </a:lvl1pPr>
          </a:lstStyle>
          <a:p>
            <a:r>
              <a:rPr lang="en-US"/>
              <a:t>Click icon to add picture</a:t>
            </a:r>
            <a:endParaRPr lang="en-US" dirty="0"/>
          </a:p>
        </p:txBody>
      </p:sp>
      <p:sp>
        <p:nvSpPr>
          <p:cNvPr id="11" name="Picture Placeholder 2"/>
          <p:cNvSpPr>
            <a:spLocks noGrp="1"/>
          </p:cNvSpPr>
          <p:nvPr>
            <p:ph type="pic" sz="quarter" idx="22"/>
          </p:nvPr>
        </p:nvSpPr>
        <p:spPr>
          <a:xfrm>
            <a:off x="6624974" y="1170916"/>
            <a:ext cx="1924050" cy="1100667"/>
          </a:xfrm>
          <a:prstGeom prst="rect">
            <a:avLst/>
          </a:prstGeom>
        </p:spPr>
        <p:txBody>
          <a:bodyPr>
            <a:normAutofit/>
          </a:bodyPr>
          <a:lstStyle>
            <a:lvl1pPr>
              <a:defRPr sz="1400">
                <a:solidFill>
                  <a:srgbClr val="C2C2C1"/>
                </a:solidFill>
              </a:defRPr>
            </a:lvl1pPr>
          </a:lstStyle>
          <a:p>
            <a:r>
              <a:rPr lang="en-US"/>
              <a:t>Click icon to add picture</a:t>
            </a:r>
            <a:endParaRPr lang="en-US" dirty="0"/>
          </a:p>
        </p:txBody>
      </p:sp>
      <p:sp>
        <p:nvSpPr>
          <p:cNvPr id="12" name="Picture Placeholder 2"/>
          <p:cNvSpPr>
            <a:spLocks noGrp="1"/>
          </p:cNvSpPr>
          <p:nvPr>
            <p:ph type="pic" sz="quarter" idx="23"/>
          </p:nvPr>
        </p:nvSpPr>
        <p:spPr>
          <a:xfrm>
            <a:off x="339939" y="2782372"/>
            <a:ext cx="1924050" cy="1100667"/>
          </a:xfrm>
          <a:prstGeom prst="rect">
            <a:avLst/>
          </a:prstGeom>
        </p:spPr>
        <p:txBody>
          <a:bodyPr>
            <a:normAutofit/>
          </a:bodyPr>
          <a:lstStyle>
            <a:lvl1pPr>
              <a:defRPr sz="1400">
                <a:solidFill>
                  <a:srgbClr val="C2C2C1"/>
                </a:solidFill>
              </a:defRPr>
            </a:lvl1pPr>
          </a:lstStyle>
          <a:p>
            <a:r>
              <a:rPr lang="en-US"/>
              <a:t>Click icon to add picture</a:t>
            </a:r>
            <a:endParaRPr lang="en-US" dirty="0"/>
          </a:p>
        </p:txBody>
      </p:sp>
      <p:sp>
        <p:nvSpPr>
          <p:cNvPr id="13" name="Picture Placeholder 2"/>
          <p:cNvSpPr>
            <a:spLocks noGrp="1"/>
          </p:cNvSpPr>
          <p:nvPr>
            <p:ph type="pic" sz="quarter" idx="24"/>
          </p:nvPr>
        </p:nvSpPr>
        <p:spPr>
          <a:xfrm>
            <a:off x="3479308" y="2782372"/>
            <a:ext cx="1924050" cy="1100667"/>
          </a:xfrm>
          <a:prstGeom prst="rect">
            <a:avLst/>
          </a:prstGeom>
        </p:spPr>
        <p:txBody>
          <a:bodyPr>
            <a:normAutofit/>
          </a:bodyPr>
          <a:lstStyle>
            <a:lvl1pPr>
              <a:defRPr sz="1400">
                <a:solidFill>
                  <a:srgbClr val="C2C2C1"/>
                </a:solidFill>
              </a:defRPr>
            </a:lvl1pPr>
          </a:lstStyle>
          <a:p>
            <a:r>
              <a:rPr lang="en-US"/>
              <a:t>Click icon to add picture</a:t>
            </a:r>
            <a:endParaRPr lang="en-US" dirty="0"/>
          </a:p>
        </p:txBody>
      </p:sp>
      <p:sp>
        <p:nvSpPr>
          <p:cNvPr id="14" name="Picture Placeholder 2"/>
          <p:cNvSpPr>
            <a:spLocks noGrp="1"/>
          </p:cNvSpPr>
          <p:nvPr>
            <p:ph type="pic" sz="quarter" idx="25"/>
          </p:nvPr>
        </p:nvSpPr>
        <p:spPr>
          <a:xfrm>
            <a:off x="6624974" y="2782372"/>
            <a:ext cx="1924050" cy="1100667"/>
          </a:xfrm>
          <a:prstGeom prst="rect">
            <a:avLst/>
          </a:prstGeom>
        </p:spPr>
        <p:txBody>
          <a:bodyPr>
            <a:normAutofit/>
          </a:bodyPr>
          <a:lstStyle>
            <a:lvl1pPr>
              <a:defRPr sz="1400">
                <a:solidFill>
                  <a:srgbClr val="C2C2C1"/>
                </a:solidFill>
              </a:defRPr>
            </a:lvl1pPr>
          </a:lstStyle>
          <a:p>
            <a:r>
              <a:rPr lang="en-US"/>
              <a:t>Click icon to add picture</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336788" y="1154113"/>
            <a:ext cx="8205549" cy="3127375"/>
          </a:xfrm>
          <a:prstGeom prst="rect">
            <a:avLst/>
          </a:prstGeom>
        </p:spPr>
        <p:txBody>
          <a:bodyPr/>
          <a:lstStyle/>
          <a:p>
            <a:r>
              <a:rPr lang="en-US"/>
              <a:t>Click icon to add table</a:t>
            </a:r>
          </a:p>
        </p:txBody>
      </p:sp>
    </p:spTree>
    <p:extLst>
      <p:ext uri="{BB962C8B-B14F-4D97-AF65-F5344CB8AC3E}">
        <p14:creationId xmlns:p14="http://schemas.microsoft.com/office/powerpoint/2010/main" val="26369688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r char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336550" y="1058863"/>
            <a:ext cx="8205788" cy="3403600"/>
          </a:xfrm>
          <a:prstGeom prst="rect">
            <a:avLst/>
          </a:prstGeom>
        </p:spPr>
        <p:txBody>
          <a:bodyPr/>
          <a:lstStyle/>
          <a:p>
            <a:r>
              <a:rPr lang="en-US"/>
              <a:t>Click icon to add chart</a:t>
            </a:r>
          </a:p>
        </p:txBody>
      </p:sp>
    </p:spTree>
    <p:extLst>
      <p:ext uri="{BB962C8B-B14F-4D97-AF65-F5344CB8AC3E}">
        <p14:creationId xmlns:p14="http://schemas.microsoft.com/office/powerpoint/2010/main" val="1547361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336789" y="114936"/>
            <a:ext cx="8205304" cy="620870"/>
          </a:xfrm>
        </p:spPr>
        <p:txBody>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336550" y="1064419"/>
            <a:ext cx="8205788" cy="29289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34865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336550" y="1058863"/>
            <a:ext cx="8205788" cy="3403600"/>
          </a:xfrm>
          <a:prstGeom prst="rect">
            <a:avLst/>
          </a:prstGeom>
        </p:spPr>
        <p:txBody>
          <a:bodyPr/>
          <a:lstStyle/>
          <a:p>
            <a:r>
              <a:rPr lang="en-US"/>
              <a:t>Click icon to add chart</a:t>
            </a:r>
          </a:p>
        </p:txBody>
      </p:sp>
    </p:spTree>
    <p:extLst>
      <p:ext uri="{BB962C8B-B14F-4D97-AF65-F5344CB8AC3E}">
        <p14:creationId xmlns:p14="http://schemas.microsoft.com/office/powerpoint/2010/main" val="4670690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ne char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336550" y="1058863"/>
            <a:ext cx="8205788" cy="3403600"/>
          </a:xfrm>
          <a:prstGeom prst="rect">
            <a:avLst/>
          </a:prstGeom>
        </p:spPr>
        <p:txBody>
          <a:bodyPr/>
          <a:lstStyle/>
          <a:p>
            <a:r>
              <a:rPr lang="en-US"/>
              <a:t>Click icon to add chart</a:t>
            </a:r>
          </a:p>
        </p:txBody>
      </p:sp>
    </p:spTree>
    <p:extLst>
      <p:ext uri="{BB962C8B-B14F-4D97-AF65-F5344CB8AC3E}">
        <p14:creationId xmlns:p14="http://schemas.microsoft.com/office/powerpoint/2010/main" val="30833046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94053231-B084-9A4B-85F1-9250CD176FC1}"/>
              </a:ext>
            </a:extLst>
          </p:cNvPr>
          <p:cNvPicPr>
            <a:picLocks noChangeAspect="1"/>
          </p:cNvPicPr>
          <p:nvPr userDrawn="1"/>
        </p:nvPicPr>
        <p:blipFill rotWithShape="1">
          <a:blip r:embed="rId2"/>
          <a:srcRect l="23063" r="13445"/>
          <a:stretch/>
        </p:blipFill>
        <p:spPr>
          <a:xfrm>
            <a:off x="0" y="0"/>
            <a:ext cx="9144000" cy="5143500"/>
          </a:xfrm>
          <a:prstGeom prst="rect">
            <a:avLst/>
          </a:prstGeom>
        </p:spPr>
      </p:pic>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10" name="Title 1"/>
          <p:cNvSpPr>
            <a:spLocks noGrp="1"/>
          </p:cNvSpPr>
          <p:nvPr>
            <p:ph type="title"/>
          </p:nvPr>
        </p:nvSpPr>
        <p:spPr>
          <a:xfrm>
            <a:off x="411647" y="1618393"/>
            <a:ext cx="6662921" cy="704387"/>
          </a:xfrm>
        </p:spPr>
        <p:txBody>
          <a:bodyPr anchor="ctr" anchorCtr="0">
            <a:noAutofit/>
          </a:bodyPr>
          <a:lstStyle>
            <a:lvl1pPr algn="l">
              <a:defRPr sz="4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3" name="Text Placeholder 2">
            <a:extLst>
              <a:ext uri="{FF2B5EF4-FFF2-40B4-BE49-F238E27FC236}">
                <a16:creationId xmlns:a16="http://schemas.microsoft.com/office/drawing/2014/main" id="{9976E15E-156A-6740-8723-C74DD4148FEE}"/>
              </a:ext>
            </a:extLst>
          </p:cNvPr>
          <p:cNvSpPr>
            <a:spLocks noGrp="1"/>
          </p:cNvSpPr>
          <p:nvPr>
            <p:ph type="body" sz="quarter" idx="10"/>
          </p:nvPr>
        </p:nvSpPr>
        <p:spPr>
          <a:xfrm>
            <a:off x="418522" y="2322780"/>
            <a:ext cx="3987800" cy="495300"/>
          </a:xfrm>
          <a:prstGeom prst="rect">
            <a:avLst/>
          </a:prstGeom>
        </p:spPr>
        <p:txBody>
          <a:bodyPr/>
          <a:lstStyle/>
          <a:p>
            <a:pPr lvl="0"/>
            <a:r>
              <a:rPr lang="en-US"/>
              <a:t>Edit Master text styles</a:t>
            </a:r>
          </a:p>
        </p:txBody>
      </p:sp>
      <p:sp>
        <p:nvSpPr>
          <p:cNvPr id="14" name="Text Placeholder 11">
            <a:extLst>
              <a:ext uri="{FF2B5EF4-FFF2-40B4-BE49-F238E27FC236}">
                <a16:creationId xmlns:a16="http://schemas.microsoft.com/office/drawing/2014/main" id="{2B3CA729-7DC1-3A41-B24F-C56CB70A70FE}"/>
              </a:ext>
            </a:extLst>
          </p:cNvPr>
          <p:cNvSpPr>
            <a:spLocks noGrp="1"/>
          </p:cNvSpPr>
          <p:nvPr>
            <p:ph type="body" sz="quarter" idx="11" hasCustomPrompt="1"/>
          </p:nvPr>
        </p:nvSpPr>
        <p:spPr>
          <a:xfrm>
            <a:off x="411647" y="3718972"/>
            <a:ext cx="3683000" cy="622873"/>
          </a:xfrm>
          <a:prstGeom prst="rect">
            <a:avLst/>
          </a:prstGeom>
        </p:spPr>
        <p:txBody>
          <a:bodyPr>
            <a:normAutofit/>
          </a:bodyPr>
          <a:lstStyle>
            <a:lvl1pPr marL="0" indent="0" algn="l">
              <a:buNone/>
              <a:defRPr sz="1600" baseline="0"/>
            </a:lvl1pPr>
          </a:lstStyle>
          <a:p>
            <a:pPr lvl="0"/>
            <a:r>
              <a:rPr lang="en-US" dirty="0"/>
              <a:t>Click to edit Presenter, Team</a:t>
            </a:r>
          </a:p>
          <a:p>
            <a:pPr lvl="0"/>
            <a:r>
              <a:rPr lang="en-US" dirty="0"/>
              <a:t>Date, location</a:t>
            </a:r>
          </a:p>
        </p:txBody>
      </p:sp>
      <p:sp>
        <p:nvSpPr>
          <p:cNvPr id="13" name="TextBox 12">
            <a:extLst>
              <a:ext uri="{FF2B5EF4-FFF2-40B4-BE49-F238E27FC236}">
                <a16:creationId xmlns:a16="http://schemas.microsoft.com/office/drawing/2014/main" id="{9A17EFB3-AE32-9E4B-AA56-B14E0F204499}"/>
              </a:ext>
            </a:extLst>
          </p:cNvPr>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D519FF-1BA2-9B41-8FA0-19EC8D679C9A}"/>
              </a:ext>
            </a:extLst>
          </p:cNvPr>
          <p:cNvPicPr>
            <a:picLocks noChangeAspect="1"/>
          </p:cNvPicPr>
          <p:nvPr userDrawn="1"/>
        </p:nvPicPr>
        <p:blipFill rotWithShape="1">
          <a:blip r:embed="rId2"/>
          <a:srcRect l="25044" r="11463"/>
          <a:stretch/>
        </p:blipFill>
        <p:spPr>
          <a:xfrm>
            <a:off x="0" y="0"/>
            <a:ext cx="9144000" cy="5143500"/>
          </a:xfrm>
          <a:prstGeom prst="rect">
            <a:avLst/>
          </a:prstGeom>
        </p:spPr>
      </p:pic>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a:prstGeom prst="rect">
            <a:avLst/>
          </a:prstGeom>
        </p:spPr>
        <p:txBody>
          <a:bodyPr>
            <a:normAutofit/>
          </a:bodyPr>
          <a:lstStyle>
            <a:lvl1pPr marL="0" indent="0" algn="l">
              <a:buNone/>
              <a:defRPr sz="1600" baseline="0"/>
            </a:lvl1pPr>
          </a:lstStyle>
          <a:p>
            <a:pPr lvl="0"/>
            <a:r>
              <a:rPr lang="en-US"/>
              <a:t>Edit Master text styles</a:t>
            </a:r>
          </a:p>
        </p:txBody>
      </p:sp>
      <p:pic>
        <p:nvPicPr>
          <p:cNvPr id="7" name="Picture 6">
            <a:extLst>
              <a:ext uri="{FF2B5EF4-FFF2-40B4-BE49-F238E27FC236}">
                <a16:creationId xmlns:a16="http://schemas.microsoft.com/office/drawing/2014/main" id="{4440B841-0DCE-4646-9E0E-B1E464D98E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6" name="TextBox 5">
            <a:extLst>
              <a:ext uri="{FF2B5EF4-FFF2-40B4-BE49-F238E27FC236}">
                <a16:creationId xmlns:a16="http://schemas.microsoft.com/office/drawing/2014/main" id="{4D8B5D6C-FADB-1340-820C-26E840A8AC89}"/>
              </a:ext>
            </a:extLst>
          </p:cNvPr>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1248375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306321"/>
            <a:ext cx="8205304" cy="545741"/>
          </a:xfrm>
          <a:prstGeom prst="rect">
            <a:avLst/>
          </a:prstGeom>
        </p:spPr>
        <p:txBody>
          <a:bodyPr/>
          <a:lstStyle>
            <a:lvl1pPr>
              <a:defRPr>
                <a:solidFill>
                  <a:srgbClr val="4D4D4C"/>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a:solidFill>
                  <a:srgbClr val="4D4D4C"/>
                </a:solidFill>
              </a:defRPr>
            </a:lvl1pPr>
            <a:lvl2pPr marL="742950" indent="-285750">
              <a:buFont typeface="Arial"/>
              <a:buChar char="•"/>
              <a:defRPr>
                <a:solidFill>
                  <a:srgbClr val="4D4D4C"/>
                </a:solidFill>
              </a:defRPr>
            </a:lvl2pPr>
            <a:lvl3pPr marL="1143000" indent="-228600">
              <a:buFont typeface="Arial"/>
              <a:buChar char="•"/>
              <a:defRPr>
                <a:solidFill>
                  <a:srgbClr val="4D4D4C"/>
                </a:solidFill>
              </a:defRPr>
            </a:lvl3pPr>
            <a:lvl4pPr>
              <a:defRPr>
                <a:solidFill>
                  <a:srgbClr val="4D4D4C"/>
                </a:solidFill>
              </a:defRPr>
            </a:lvl4pPr>
            <a:lvl5pPr>
              <a:defRPr>
                <a:solidFill>
                  <a:srgbClr val="4D4D4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284608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264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37438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 1">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423193"/>
          </a:xfrm>
        </p:spPr>
        <p:txBody>
          <a:bodyPr/>
          <a:lstStyle>
            <a:lvl1pPr>
              <a:defRPr sz="3000"/>
            </a:lvl1pPr>
          </a:lstStyle>
          <a:p>
            <a:r>
              <a:rPr lang="en-US" dirty="0"/>
              <a:t>Click to edit Master title style</a:t>
            </a:r>
          </a:p>
        </p:txBody>
      </p:sp>
      <p:sp>
        <p:nvSpPr>
          <p:cNvPr id="5" name="Text Placeholder 4"/>
          <p:cNvSpPr>
            <a:spLocks noGrp="1"/>
          </p:cNvSpPr>
          <p:nvPr>
            <p:ph type="body" sz="quarter" idx="10"/>
          </p:nvPr>
        </p:nvSpPr>
        <p:spPr>
          <a:xfrm>
            <a:off x="389436" y="1085849"/>
            <a:ext cx="8363938" cy="693267"/>
          </a:xfrm>
        </p:spPr>
        <p:txBody>
          <a:bodyPr/>
          <a:lstStyle>
            <a:lvl1pPr marL="345327" indent="-345327">
              <a:buFont typeface="Arial"/>
              <a:buChar char="•"/>
              <a:defRPr/>
            </a:lvl1pPr>
            <a:lvl2pPr marL="641833" indent="-296506">
              <a:buFont typeface="Arial"/>
              <a:buChar char="•"/>
              <a:defRPr/>
            </a:lvl2pPr>
            <a:lvl3pPr marL="641833" indent="0">
              <a:buFont typeface="Arial"/>
              <a:buNone/>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87575932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165146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 Sub-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A737D-052C-C84E-A767-DC5456E4AA50}"/>
              </a:ext>
            </a:extLst>
          </p:cNvPr>
          <p:cNvPicPr>
            <a:picLocks noChangeAspect="1"/>
          </p:cNvPicPr>
          <p:nvPr userDrawn="1"/>
        </p:nvPicPr>
        <p:blipFill rotWithShape="1">
          <a:blip r:embed="rId2"/>
          <a:srcRect l="3434"/>
          <a:stretch/>
        </p:blipFill>
        <p:spPr>
          <a:xfrm>
            <a:off x="0" y="0"/>
            <a:ext cx="9144000" cy="5143500"/>
          </a:xfrm>
          <a:prstGeom prst="rect">
            <a:avLst/>
          </a:prstGeom>
          <a:ln>
            <a:solidFill>
              <a:schemeClr val="accent4"/>
            </a:solidFill>
          </a:ln>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396875" y="2970213"/>
            <a:ext cx="5137150" cy="489424"/>
          </a:xfrm>
          <a:prstGeom prst="rect">
            <a:avLst/>
          </a:prstGeom>
        </p:spPr>
        <p:txBody>
          <a:bodyPr/>
          <a:lstStyle>
            <a:lvl1pPr>
              <a:defRPr sz="1800"/>
            </a:lvl1pPr>
            <a:lvl2pPr marL="457200" indent="0">
              <a:buNone/>
              <a:defRPr/>
            </a:lvl2pPr>
          </a:lstStyle>
          <a:p>
            <a:pPr lvl="0"/>
            <a:r>
              <a:rPr lang="en-US"/>
              <a:t>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A737D-052C-C84E-A767-DC5456E4AA50}"/>
              </a:ext>
            </a:extLst>
          </p:cNvPr>
          <p:cNvPicPr>
            <a:picLocks noChangeAspect="1"/>
          </p:cNvPicPr>
          <p:nvPr userDrawn="1"/>
        </p:nvPicPr>
        <p:blipFill rotWithShape="1">
          <a:blip r:embed="rId2"/>
          <a:srcRect l="3434"/>
          <a:stretch/>
        </p:blipFill>
        <p:spPr>
          <a:xfrm>
            <a:off x="0" y="0"/>
            <a:ext cx="9144000" cy="5143500"/>
          </a:xfrm>
          <a:prstGeom prst="rect">
            <a:avLst/>
          </a:prstGeom>
          <a:ln>
            <a:solidFill>
              <a:schemeClr val="accent4"/>
            </a:solidFill>
          </a:ln>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4029020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vider slide - Squid I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DB510E-163A-A649-85E1-F07635A2E3BD}"/>
              </a:ext>
            </a:extLst>
          </p:cNvPr>
          <p:cNvPicPr>
            <a:picLocks noChangeAspect="1"/>
          </p:cNvPicPr>
          <p:nvPr userDrawn="1"/>
        </p:nvPicPr>
        <p:blipFill rotWithShape="1">
          <a:blip r:embed="rId2"/>
          <a:srcRect l="17935" r="18573"/>
          <a:stretch/>
        </p:blipFill>
        <p:spPr>
          <a:xfrm>
            <a:off x="1" y="0"/>
            <a:ext cx="9144000"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7" name="TextBox 6">
            <a:extLst>
              <a:ext uri="{FF2B5EF4-FFF2-40B4-BE49-F238E27FC236}">
                <a16:creationId xmlns:a16="http://schemas.microsoft.com/office/drawing/2014/main" id="{19B42FBE-3295-6941-A1AE-631779A2516B}"/>
              </a:ext>
            </a:extLst>
          </p:cNvPr>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63584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 slide - Oran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96C4F3-CA83-2A40-9F3D-E162458BB038}"/>
              </a:ext>
            </a:extLst>
          </p:cNvPr>
          <p:cNvPicPr>
            <a:picLocks noChangeAspect="1"/>
          </p:cNvPicPr>
          <p:nvPr userDrawn="1"/>
        </p:nvPicPr>
        <p:blipFill rotWithShape="1">
          <a:blip r:embed="rId2"/>
          <a:srcRect l="16348" r="20161"/>
          <a:stretch/>
        </p:blipFill>
        <p:spPr>
          <a:xfrm>
            <a:off x="1" y="0"/>
            <a:ext cx="9144000"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7" name="TextBox 6">
            <a:extLst>
              <a:ext uri="{FF2B5EF4-FFF2-40B4-BE49-F238E27FC236}">
                <a16:creationId xmlns:a16="http://schemas.microsoft.com/office/drawing/2014/main" id="{F4C7A6D3-65A0-8542-AE4B-0026DA76B828}"/>
              </a:ext>
            </a:extLst>
          </p:cNvPr>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62640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vider slide - Gree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DE0CB9-C246-C948-A3A8-F1FE53173FBC}"/>
              </a:ext>
            </a:extLst>
          </p:cNvPr>
          <p:cNvPicPr>
            <a:picLocks noChangeAspect="1"/>
          </p:cNvPicPr>
          <p:nvPr userDrawn="1"/>
        </p:nvPicPr>
        <p:blipFill rotWithShape="1">
          <a:blip r:embed="rId2"/>
          <a:srcRect l="36508"/>
          <a:stretch/>
        </p:blipFill>
        <p:spPr>
          <a:xfrm>
            <a:off x="0" y="0"/>
            <a:ext cx="9144000"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7" name="TextBox 6">
            <a:extLst>
              <a:ext uri="{FF2B5EF4-FFF2-40B4-BE49-F238E27FC236}">
                <a16:creationId xmlns:a16="http://schemas.microsoft.com/office/drawing/2014/main" id="{6B5352DB-30F3-104A-9B80-B5A5F889DF74}"/>
              </a:ext>
            </a:extLst>
          </p:cNvPr>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04651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bullet section">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7" y="1011542"/>
            <a:ext cx="8204575" cy="3394472"/>
          </a:xfrm>
          <a:prstGeom prst="rect">
            <a:avLst/>
          </a:prstGeo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bullet section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336550" y="1064419"/>
            <a:ext cx="3989143" cy="318101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4552950" y="1064419"/>
            <a:ext cx="3989143" cy="318101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96" r:id="rId2"/>
    <p:sldLayoutId id="2147483677" r:id="rId3"/>
    <p:sldLayoutId id="2147483700" r:id="rId4"/>
    <p:sldLayoutId id="2147483697" r:id="rId5"/>
    <p:sldLayoutId id="2147483698" r:id="rId6"/>
    <p:sldLayoutId id="2147483699" r:id="rId7"/>
    <p:sldLayoutId id="2147483689" r:id="rId8"/>
    <p:sldLayoutId id="2147483678" r:id="rId9"/>
    <p:sldLayoutId id="2147483707" r:id="rId10"/>
    <p:sldLayoutId id="2147483679" r:id="rId11"/>
    <p:sldLayoutId id="2147483703" r:id="rId12"/>
    <p:sldLayoutId id="2147483704" r:id="rId13"/>
    <p:sldLayoutId id="2147483705" r:id="rId14"/>
    <p:sldLayoutId id="2147483706" r:id="rId15"/>
    <p:sldLayoutId id="2147483690" r:id="rId16"/>
    <p:sldLayoutId id="2147483691" r:id="rId17"/>
    <p:sldLayoutId id="2147483692" r:id="rId18"/>
    <p:sldLayoutId id="2147483702" r:id="rId19"/>
    <p:sldLayoutId id="2147483680" r:id="rId20"/>
    <p:sldLayoutId id="2147483701" r:id="rId21"/>
    <p:sldLayoutId id="2147483693" r:id="rId22"/>
    <p:sldLayoutId id="2147483687" r:id="rId23"/>
    <p:sldLayoutId id="2147483710" r:id="rId24"/>
    <p:sldLayoutId id="2147483711" r:id="rId25"/>
    <p:sldLayoutId id="2147483712" r:id="rId26"/>
    <p:sldLayoutId id="2147483713" r:id="rId27"/>
    <p:sldLayoutId id="2147483714" r:id="rId28"/>
  </p:sldLayoutIdLst>
  <p:txStyles>
    <p:title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18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27.xml"/><Relationship Id="rId5" Type="http://schemas.openxmlformats.org/officeDocument/2006/relationships/image" Target="../media/image12.emf"/><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hyperlink" Target="https://media.amazonwebservices.com/AWS_Securing_Data_at_Rest_with_Encryption.pdf"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image" Target="../media/image16.emf"/><Relationship Id="rId9" Type="http://schemas.openxmlformats.org/officeDocument/2006/relationships/image" Target="../media/image2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4739" y="3718972"/>
            <a:ext cx="3683000" cy="381541"/>
          </a:xfrm>
        </p:spPr>
        <p:txBody>
          <a:bodyPr/>
          <a:lstStyle/>
          <a:p>
            <a:r>
              <a:rPr lang="en-US" dirty="0"/>
              <a:t>Christian Petters, Solutions Architect</a:t>
            </a:r>
          </a:p>
        </p:txBody>
      </p:sp>
      <p:sp>
        <p:nvSpPr>
          <p:cNvPr id="4" name="Text Placeholder 3"/>
          <p:cNvSpPr>
            <a:spLocks noGrp="1"/>
          </p:cNvSpPr>
          <p:nvPr>
            <p:ph type="body" sz="quarter" idx="12"/>
          </p:nvPr>
        </p:nvSpPr>
        <p:spPr>
          <a:xfrm>
            <a:off x="404739" y="1908228"/>
            <a:ext cx="7324988" cy="744537"/>
          </a:xfrm>
        </p:spPr>
        <p:txBody>
          <a:bodyPr/>
          <a:lstStyle/>
          <a:p>
            <a:r>
              <a:rPr lang="en-US" dirty="0"/>
              <a:t>Amazon </a:t>
            </a:r>
            <a:r>
              <a:rPr lang="en-US" dirty="0" err="1"/>
              <a:t>SageMaker</a:t>
            </a:r>
            <a:endParaRPr lang="en-US" dirty="0"/>
          </a:p>
        </p:txBody>
      </p:sp>
      <p:sp>
        <p:nvSpPr>
          <p:cNvPr id="5" name="Text Placeholder 4"/>
          <p:cNvSpPr>
            <a:spLocks noGrp="1"/>
          </p:cNvSpPr>
          <p:nvPr>
            <p:ph type="body" sz="quarter" idx="13"/>
          </p:nvPr>
        </p:nvSpPr>
        <p:spPr>
          <a:xfrm>
            <a:off x="404739" y="2658575"/>
            <a:ext cx="6041582" cy="769527"/>
          </a:xfrm>
        </p:spPr>
        <p:txBody>
          <a:bodyPr/>
          <a:lstStyle/>
          <a:p>
            <a:r>
              <a:rPr lang="en-US" sz="2200" dirty="0"/>
              <a:t>API, SDK and Security</a:t>
            </a:r>
          </a:p>
        </p:txBody>
      </p:sp>
      <p:sp>
        <p:nvSpPr>
          <p:cNvPr id="3" name="Text Placeholder 2"/>
          <p:cNvSpPr>
            <a:spLocks noGrp="1"/>
          </p:cNvSpPr>
          <p:nvPr>
            <p:ph type="body" sz="quarter" idx="4294967295"/>
          </p:nvPr>
        </p:nvSpPr>
        <p:spPr>
          <a:xfrm>
            <a:off x="404739" y="4100513"/>
            <a:ext cx="3683000" cy="369887"/>
          </a:xfrm>
          <a:prstGeom prst="rect">
            <a:avLst/>
          </a:prstGeom>
        </p:spPr>
        <p:txBody>
          <a:bodyPr/>
          <a:lstStyle/>
          <a:p>
            <a:fld id="{E13A646E-CA01-4DA8-86FE-E0C35CDEE817}" type="datetime2">
              <a:rPr lang="en-US" sz="1200"/>
              <a:pPr/>
              <a:t>Monday, July 30, 2018</a:t>
            </a:fld>
            <a:endParaRPr lang="en-US" sz="1200" dirty="0"/>
          </a:p>
        </p:txBody>
      </p:sp>
    </p:spTree>
    <p:extLst>
      <p:ext uri="{BB962C8B-B14F-4D97-AF65-F5344CB8AC3E}">
        <p14:creationId xmlns:p14="http://schemas.microsoft.com/office/powerpoint/2010/main" val="3303444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41643-6E26-6549-848C-9B7CCFADAC6E}"/>
              </a:ext>
            </a:extLst>
          </p:cNvPr>
          <p:cNvSpPr>
            <a:spLocks noGrp="1"/>
          </p:cNvSpPr>
          <p:nvPr>
            <p:ph type="title"/>
          </p:nvPr>
        </p:nvSpPr>
        <p:spPr/>
        <p:txBody>
          <a:bodyPr/>
          <a:lstStyle/>
          <a:p>
            <a:r>
              <a:rPr lang="de-DE" dirty="0"/>
              <a:t>Amazon </a:t>
            </a:r>
            <a:r>
              <a:rPr lang="de-DE" dirty="0" err="1"/>
              <a:t>SageMaker</a:t>
            </a:r>
            <a:r>
              <a:rPr lang="de-DE" dirty="0"/>
              <a:t> </a:t>
            </a:r>
            <a:r>
              <a:rPr lang="de-DE" dirty="0" err="1"/>
              <a:t>encryption</a:t>
            </a:r>
            <a:endParaRPr lang="de-DE" dirty="0"/>
          </a:p>
        </p:txBody>
      </p:sp>
      <p:sp>
        <p:nvSpPr>
          <p:cNvPr id="3" name="Text Placeholder 2">
            <a:extLst>
              <a:ext uri="{FF2B5EF4-FFF2-40B4-BE49-F238E27FC236}">
                <a16:creationId xmlns:a16="http://schemas.microsoft.com/office/drawing/2014/main" id="{89676B68-137E-BC41-A509-A2FDB2068CAB}"/>
              </a:ext>
            </a:extLst>
          </p:cNvPr>
          <p:cNvSpPr>
            <a:spLocks noGrp="1"/>
          </p:cNvSpPr>
          <p:nvPr>
            <p:ph type="body" sz="quarter" idx="10"/>
          </p:nvPr>
        </p:nvSpPr>
        <p:spPr/>
        <p:txBody>
          <a:bodyPr/>
          <a:lstStyle/>
          <a:p>
            <a:r>
              <a:rPr lang="de-DE" u="sng" dirty="0"/>
              <a:t>Encryption at </a:t>
            </a:r>
            <a:r>
              <a:rPr lang="de-DE" u="sng" dirty="0" err="1"/>
              <a:t>rest</a:t>
            </a:r>
            <a:endParaRPr lang="de-DE" u="sng" dirty="0"/>
          </a:p>
          <a:p>
            <a:endParaRPr lang="de-DE" dirty="0"/>
          </a:p>
          <a:p>
            <a:pPr marL="285750" indent="-285750">
              <a:buFont typeface="Arial" panose="020B0604020202020204" pitchFamily="34" charset="0"/>
              <a:buChar char="•"/>
            </a:pPr>
            <a:r>
              <a:rPr lang="de-DE" dirty="0"/>
              <a:t>Model </a:t>
            </a:r>
            <a:r>
              <a:rPr lang="de-DE" dirty="0" err="1"/>
              <a:t>encryption</a:t>
            </a:r>
            <a:r>
              <a:rPr lang="de-DE" dirty="0"/>
              <a:t> (S3)</a:t>
            </a:r>
          </a:p>
          <a:p>
            <a:pPr marL="1028700" lvl="1">
              <a:buFont typeface="Arial" panose="020B0604020202020204" pitchFamily="34" charset="0"/>
              <a:buChar char="•"/>
            </a:pPr>
            <a:r>
              <a:rPr lang="de-DE" dirty="0"/>
              <a:t>Output </a:t>
            </a:r>
            <a:r>
              <a:rPr lang="de-DE" dirty="0" err="1"/>
              <a:t>model</a:t>
            </a:r>
            <a:r>
              <a:rPr lang="de-DE" dirty="0"/>
              <a:t> </a:t>
            </a:r>
            <a:r>
              <a:rPr lang="de-DE" dirty="0" err="1"/>
              <a:t>artifacts</a:t>
            </a:r>
            <a:r>
              <a:rPr lang="de-DE" dirty="0"/>
              <a:t> </a:t>
            </a:r>
          </a:p>
          <a:p>
            <a:pPr marL="285750" indent="-285750">
              <a:buFont typeface="Arial" panose="020B0604020202020204" pitchFamily="34" charset="0"/>
              <a:buChar char="•"/>
            </a:pPr>
            <a:r>
              <a:rPr lang="de-DE" dirty="0"/>
              <a:t>Volume </a:t>
            </a:r>
            <a:r>
              <a:rPr lang="de-DE" dirty="0" err="1"/>
              <a:t>encryption</a:t>
            </a:r>
            <a:endParaRPr lang="de-DE" dirty="0"/>
          </a:p>
          <a:p>
            <a:pPr marL="1028700" lvl="1">
              <a:buFont typeface="Arial" panose="020B0604020202020204" pitchFamily="34" charset="0"/>
              <a:buChar char="•"/>
            </a:pPr>
            <a:r>
              <a:rPr lang="de-DE" dirty="0"/>
              <a:t>Notebook </a:t>
            </a:r>
            <a:r>
              <a:rPr lang="de-DE" dirty="0" err="1"/>
              <a:t>instances</a:t>
            </a:r>
            <a:endParaRPr lang="de-DE" dirty="0"/>
          </a:p>
          <a:p>
            <a:pPr marL="1028700" lvl="1">
              <a:buFont typeface="Arial" panose="020B0604020202020204" pitchFamily="34" charset="0"/>
              <a:buChar char="•"/>
            </a:pPr>
            <a:r>
              <a:rPr lang="de-DE" dirty="0"/>
              <a:t>Training </a:t>
            </a:r>
            <a:r>
              <a:rPr lang="de-DE" dirty="0" err="1"/>
              <a:t>instances</a:t>
            </a:r>
            <a:endParaRPr lang="de-DE" dirty="0"/>
          </a:p>
          <a:p>
            <a:pPr marL="1028700" lvl="1">
              <a:buFont typeface="Arial" panose="020B0604020202020204" pitchFamily="34" charset="0"/>
              <a:buChar char="•"/>
            </a:pPr>
            <a:r>
              <a:rPr lang="de-DE" dirty="0"/>
              <a:t>Model </a:t>
            </a:r>
            <a:r>
              <a:rPr lang="de-DE" dirty="0" err="1"/>
              <a:t>hosting</a:t>
            </a:r>
            <a:r>
              <a:rPr lang="de-DE" dirty="0"/>
              <a:t> </a:t>
            </a:r>
            <a:r>
              <a:rPr lang="de-DE" dirty="0" err="1"/>
              <a:t>instances</a:t>
            </a:r>
            <a:endParaRPr lang="de-DE" dirty="0"/>
          </a:p>
        </p:txBody>
      </p:sp>
      <p:sp>
        <p:nvSpPr>
          <p:cNvPr id="4" name="Text Placeholder 3">
            <a:extLst>
              <a:ext uri="{FF2B5EF4-FFF2-40B4-BE49-F238E27FC236}">
                <a16:creationId xmlns:a16="http://schemas.microsoft.com/office/drawing/2014/main" id="{10E49CFD-C614-D948-9782-0F5DE0B95948}"/>
              </a:ext>
            </a:extLst>
          </p:cNvPr>
          <p:cNvSpPr>
            <a:spLocks noGrp="1"/>
          </p:cNvSpPr>
          <p:nvPr>
            <p:ph type="body" sz="quarter" idx="11"/>
          </p:nvPr>
        </p:nvSpPr>
        <p:spPr/>
        <p:txBody>
          <a:bodyPr/>
          <a:lstStyle/>
          <a:p>
            <a:r>
              <a:rPr lang="de-DE" u="sng" dirty="0"/>
              <a:t>Encryption in </a:t>
            </a:r>
            <a:r>
              <a:rPr lang="de-DE" u="sng" dirty="0" err="1"/>
              <a:t>transit</a:t>
            </a:r>
            <a:endParaRPr lang="de-DE" u="sng" dirty="0"/>
          </a:p>
          <a:p>
            <a:endParaRPr lang="de-DE" dirty="0"/>
          </a:p>
          <a:p>
            <a:pPr marL="285750" indent="-285750">
              <a:buFont typeface="Arial" panose="020B0604020202020204" pitchFamily="34" charset="0"/>
              <a:buChar char="•"/>
            </a:pPr>
            <a:r>
              <a:rPr lang="de-DE" dirty="0"/>
              <a:t>API </a:t>
            </a:r>
            <a:r>
              <a:rPr lang="de-DE" dirty="0" err="1"/>
              <a:t>endpoints</a:t>
            </a:r>
            <a:r>
              <a:rPr lang="de-DE" dirty="0"/>
              <a:t> </a:t>
            </a:r>
            <a:r>
              <a:rPr lang="de-DE" dirty="0" err="1"/>
              <a:t>secured</a:t>
            </a:r>
            <a:r>
              <a:rPr lang="de-DE" dirty="0"/>
              <a:t> </a:t>
            </a:r>
            <a:r>
              <a:rPr lang="de-DE" dirty="0" err="1"/>
              <a:t>with</a:t>
            </a:r>
            <a:r>
              <a:rPr lang="de-DE" dirty="0"/>
              <a:t> SSL</a:t>
            </a:r>
          </a:p>
        </p:txBody>
      </p:sp>
    </p:spTree>
    <p:extLst>
      <p:ext uri="{BB962C8B-B14F-4D97-AF65-F5344CB8AC3E}">
        <p14:creationId xmlns:p14="http://schemas.microsoft.com/office/powerpoint/2010/main" val="3313246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977FB-F13E-D542-B7F1-BF5954163B59}"/>
              </a:ext>
            </a:extLst>
          </p:cNvPr>
          <p:cNvSpPr>
            <a:spLocks noGrp="1"/>
          </p:cNvSpPr>
          <p:nvPr>
            <p:ph type="title"/>
          </p:nvPr>
        </p:nvSpPr>
        <p:spPr>
          <a:xfrm>
            <a:off x="396393" y="1969202"/>
            <a:ext cx="8252931" cy="930105"/>
          </a:xfrm>
        </p:spPr>
        <p:txBody>
          <a:bodyPr/>
          <a:lstStyle/>
          <a:p>
            <a:r>
              <a:rPr lang="en-US" dirty="0">
                <a:solidFill>
                  <a:prstClr val="white"/>
                </a:solidFill>
                <a:latin typeface="Arial"/>
                <a:cs typeface="Arial"/>
              </a:rPr>
              <a:t>Identity and Access Management</a:t>
            </a:r>
            <a:br>
              <a:rPr lang="en-US" dirty="0">
                <a:solidFill>
                  <a:prstClr val="white"/>
                </a:solidFill>
                <a:latin typeface="Arial"/>
                <a:cs typeface="Arial"/>
              </a:rPr>
            </a:br>
            <a:endParaRPr lang="de-DE" dirty="0"/>
          </a:p>
        </p:txBody>
      </p:sp>
    </p:spTree>
    <p:extLst>
      <p:ext uri="{BB962C8B-B14F-4D97-AF65-F5344CB8AC3E}">
        <p14:creationId xmlns:p14="http://schemas.microsoft.com/office/powerpoint/2010/main" val="2261444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What is Identity Management?</a:t>
            </a:r>
          </a:p>
        </p:txBody>
      </p:sp>
      <p:sp>
        <p:nvSpPr>
          <p:cNvPr id="3" name="Content Placeholder 2"/>
          <p:cNvSpPr>
            <a:spLocks noGrp="1"/>
          </p:cNvSpPr>
          <p:nvPr>
            <p:ph idx="1"/>
          </p:nvPr>
        </p:nvSpPr>
        <p:spPr>
          <a:xfrm>
            <a:off x="1305792" y="1009332"/>
            <a:ext cx="6911108" cy="3553926"/>
          </a:xfrm>
        </p:spPr>
        <p:txBody>
          <a:bodyPr>
            <a:normAutofit/>
          </a:bodyPr>
          <a:lstStyle/>
          <a:p>
            <a:pPr marL="0" indent="0">
              <a:buNone/>
            </a:pPr>
            <a:r>
              <a:rPr lang="en-US" sz="2000" dirty="0">
                <a:solidFill>
                  <a:schemeClr val="bg1"/>
                </a:solidFill>
              </a:rPr>
              <a:t>“…the management of individual </a:t>
            </a:r>
            <a:r>
              <a:rPr lang="en-US" sz="2000" b="1" dirty="0">
                <a:solidFill>
                  <a:srgbClr val="E98E31"/>
                </a:solidFill>
              </a:rPr>
              <a:t>principals</a:t>
            </a:r>
            <a:r>
              <a:rPr lang="en-US" sz="2000" dirty="0">
                <a:solidFill>
                  <a:schemeClr val="bg1"/>
                </a:solidFill>
              </a:rPr>
              <a:t>, their </a:t>
            </a:r>
            <a:r>
              <a:rPr lang="en-US" sz="2000" b="1" dirty="0">
                <a:solidFill>
                  <a:srgbClr val="E98E31"/>
                </a:solidFill>
              </a:rPr>
              <a:t>authentication</a:t>
            </a:r>
            <a:r>
              <a:rPr lang="en-US" sz="2000" b="1" dirty="0"/>
              <a:t>, </a:t>
            </a:r>
            <a:r>
              <a:rPr lang="en-US" sz="2000" b="1" dirty="0">
                <a:solidFill>
                  <a:schemeClr val="accent1"/>
                </a:solidFill>
              </a:rPr>
              <a:t>authorization</a:t>
            </a:r>
            <a:r>
              <a:rPr lang="en-US" sz="2000" b="1" dirty="0">
                <a:solidFill>
                  <a:schemeClr val="bg1"/>
                </a:solidFill>
              </a:rPr>
              <a:t>, </a:t>
            </a:r>
            <a:r>
              <a:rPr lang="en-US" sz="2000" dirty="0">
                <a:solidFill>
                  <a:schemeClr val="bg1"/>
                </a:solidFill>
              </a:rPr>
              <a:t>and</a:t>
            </a:r>
            <a:r>
              <a:rPr lang="en-US" sz="2000" b="1" dirty="0">
                <a:solidFill>
                  <a:schemeClr val="bg1"/>
                </a:solidFill>
              </a:rPr>
              <a:t> </a:t>
            </a:r>
            <a:r>
              <a:rPr lang="en-US" sz="2000" b="1" dirty="0">
                <a:solidFill>
                  <a:srgbClr val="E98E31"/>
                </a:solidFill>
              </a:rPr>
              <a:t>privileges</a:t>
            </a:r>
          </a:p>
          <a:p>
            <a:pPr marL="0" indent="0">
              <a:buNone/>
            </a:pPr>
            <a:r>
              <a:rPr lang="en-US" sz="2000" dirty="0">
                <a:solidFill>
                  <a:schemeClr val="bg1"/>
                </a:solidFill>
              </a:rPr>
              <a:t>…with the goal of increasing security and productivity while decreasing cost, downtime and repetitive tasks.”</a:t>
            </a:r>
          </a:p>
          <a:p>
            <a:pPr marL="0" indent="0">
              <a:buNone/>
            </a:pPr>
            <a:r>
              <a:rPr lang="en-US" sz="2000" dirty="0">
                <a:solidFill>
                  <a:schemeClr val="bg1"/>
                </a:solidFill>
              </a:rPr>
              <a:t>                                                                  (Wikipedia)</a:t>
            </a:r>
          </a:p>
        </p:txBody>
      </p:sp>
    </p:spTree>
    <p:extLst>
      <p:ext uri="{BB962C8B-B14F-4D97-AF65-F5344CB8AC3E}">
        <p14:creationId xmlns:p14="http://schemas.microsoft.com/office/powerpoint/2010/main" val="14942259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AWS Principals</a:t>
            </a:r>
          </a:p>
        </p:txBody>
      </p:sp>
      <p:sp>
        <p:nvSpPr>
          <p:cNvPr id="14" name="Rounded Rectangle 13"/>
          <p:cNvSpPr/>
          <p:nvPr/>
        </p:nvSpPr>
        <p:spPr>
          <a:xfrm>
            <a:off x="334210" y="2483459"/>
            <a:ext cx="8502316" cy="1016391"/>
          </a:xfrm>
          <a:prstGeom prst="roundRect">
            <a:avLst/>
          </a:prstGeom>
        </p:spPr>
        <p:style>
          <a:lnRef idx="2">
            <a:schemeClr val="accent2"/>
          </a:lnRef>
          <a:fillRef idx="1">
            <a:schemeClr val="lt1"/>
          </a:fillRef>
          <a:effectRef idx="0">
            <a:schemeClr val="accent2"/>
          </a:effectRef>
          <a:fontRef idx="minor">
            <a:schemeClr val="dk1"/>
          </a:fontRef>
        </p:style>
        <p:txBody>
          <a:bodyPr tIns="137160" rtlCol="0" anchor="t"/>
          <a:lstStyle/>
          <a:p>
            <a:pPr marL="285750" indent="-285750">
              <a:spcBef>
                <a:spcPct val="0"/>
              </a:spcBef>
              <a:buFont typeface="Arial"/>
              <a:buChar char="•"/>
            </a:pPr>
            <a:r>
              <a:rPr lang="en-US" sz="1600" dirty="0">
                <a:solidFill>
                  <a:srgbClr val="595A5D"/>
                </a:solidFill>
                <a:cs typeface="Arial"/>
              </a:rPr>
              <a:t>Access to specific services.</a:t>
            </a:r>
          </a:p>
          <a:p>
            <a:pPr marL="285750" indent="-285750">
              <a:spcBef>
                <a:spcPct val="0"/>
              </a:spcBef>
              <a:buFont typeface="Arial"/>
              <a:buChar char="•"/>
            </a:pPr>
            <a:r>
              <a:rPr lang="en-US" sz="1600" dirty="0">
                <a:solidFill>
                  <a:srgbClr val="595A5D"/>
                </a:solidFill>
                <a:cs typeface="Arial"/>
              </a:rPr>
              <a:t>Access to console and/or APIs.</a:t>
            </a:r>
          </a:p>
          <a:p>
            <a:pPr marL="285750" indent="-285750">
              <a:spcBef>
                <a:spcPct val="0"/>
              </a:spcBef>
              <a:buFont typeface="Arial"/>
              <a:buChar char="•"/>
            </a:pPr>
            <a:r>
              <a:rPr lang="en-US" sz="1600" dirty="0">
                <a:solidFill>
                  <a:srgbClr val="595A5D"/>
                </a:solidFill>
                <a:cs typeface="Arial"/>
              </a:rPr>
              <a:t>Access to Customer Support (Business and Enterprise).</a:t>
            </a:r>
          </a:p>
        </p:txBody>
      </p:sp>
      <p:sp>
        <p:nvSpPr>
          <p:cNvPr id="15" name="Rounded Rectangle 14"/>
          <p:cNvSpPr/>
          <p:nvPr/>
        </p:nvSpPr>
        <p:spPr>
          <a:xfrm rot="5400000">
            <a:off x="2459162" y="366563"/>
            <a:ext cx="343369" cy="428335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r>
              <a:rPr lang="en-US" sz="2000" b="1" dirty="0"/>
              <a:t>IAM Users, Groups and Roles</a:t>
            </a:r>
          </a:p>
        </p:txBody>
      </p:sp>
      <p:sp>
        <p:nvSpPr>
          <p:cNvPr id="17" name="Rounded Rectangle 16"/>
          <p:cNvSpPr/>
          <p:nvPr/>
        </p:nvSpPr>
        <p:spPr>
          <a:xfrm>
            <a:off x="272360" y="3798320"/>
            <a:ext cx="8601955" cy="736834"/>
          </a:xfrm>
          <a:prstGeom prst="roundRect">
            <a:avLst/>
          </a:prstGeom>
        </p:spPr>
        <p:style>
          <a:lnRef idx="2">
            <a:schemeClr val="dk1"/>
          </a:lnRef>
          <a:fillRef idx="1">
            <a:schemeClr val="lt1"/>
          </a:fillRef>
          <a:effectRef idx="0">
            <a:schemeClr val="dk1"/>
          </a:effectRef>
          <a:fontRef idx="minor">
            <a:schemeClr val="dk1"/>
          </a:fontRef>
        </p:style>
        <p:txBody>
          <a:bodyPr tIns="137160" rtlCol="0" anchor="t"/>
          <a:lstStyle/>
          <a:p>
            <a:pPr marL="285750" indent="-285750">
              <a:spcBef>
                <a:spcPct val="0"/>
              </a:spcBef>
              <a:buFont typeface="Arial"/>
              <a:buChar char="•"/>
            </a:pPr>
            <a:r>
              <a:rPr lang="en-US" sz="1600" dirty="0">
                <a:solidFill>
                  <a:srgbClr val="595A5D"/>
                </a:solidFill>
                <a:cs typeface="Arial"/>
              </a:rPr>
              <a:t>Access to specific services.</a:t>
            </a:r>
          </a:p>
          <a:p>
            <a:pPr marL="285750" indent="-285750">
              <a:spcBef>
                <a:spcPct val="0"/>
              </a:spcBef>
              <a:buFont typeface="Arial"/>
              <a:buChar char="•"/>
            </a:pPr>
            <a:r>
              <a:rPr lang="en-US" sz="1600" dirty="0">
                <a:solidFill>
                  <a:srgbClr val="595A5D"/>
                </a:solidFill>
                <a:cs typeface="Arial"/>
              </a:rPr>
              <a:t>Access to console and/or APIs.</a:t>
            </a:r>
          </a:p>
        </p:txBody>
      </p:sp>
      <p:sp>
        <p:nvSpPr>
          <p:cNvPr id="18" name="Rounded Rectangle 17"/>
          <p:cNvSpPr/>
          <p:nvPr/>
        </p:nvSpPr>
        <p:spPr>
          <a:xfrm rot="5400000">
            <a:off x="2428296" y="1611275"/>
            <a:ext cx="343369" cy="435530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vert="vert270" rtlCol="0" anchor="ctr"/>
          <a:lstStyle/>
          <a:p>
            <a:r>
              <a:rPr lang="en-US" sz="2000" b="1" dirty="0"/>
              <a:t>Temporary Security Credentials</a:t>
            </a:r>
          </a:p>
        </p:txBody>
      </p:sp>
      <p:sp>
        <p:nvSpPr>
          <p:cNvPr id="7" name="Rounded Rectangle 6"/>
          <p:cNvSpPr/>
          <p:nvPr/>
        </p:nvSpPr>
        <p:spPr>
          <a:xfrm>
            <a:off x="334212" y="956788"/>
            <a:ext cx="8502316" cy="1262372"/>
          </a:xfrm>
          <a:prstGeom prst="roundRect">
            <a:avLst/>
          </a:prstGeom>
        </p:spPr>
        <p:style>
          <a:lnRef idx="2">
            <a:schemeClr val="accent1"/>
          </a:lnRef>
          <a:fillRef idx="1">
            <a:schemeClr val="lt1"/>
          </a:fillRef>
          <a:effectRef idx="0">
            <a:schemeClr val="accent1"/>
          </a:effectRef>
          <a:fontRef idx="minor">
            <a:schemeClr val="dk1"/>
          </a:fontRef>
        </p:style>
        <p:txBody>
          <a:bodyPr tIns="137160" rtlCol="0" anchor="t"/>
          <a:lstStyle/>
          <a:p>
            <a:pPr marL="285750" indent="-285750">
              <a:spcBef>
                <a:spcPct val="0"/>
              </a:spcBef>
              <a:buFont typeface="Arial"/>
              <a:buChar char="•"/>
            </a:pPr>
            <a:r>
              <a:rPr lang="en-US" sz="1600" dirty="0">
                <a:solidFill>
                  <a:srgbClr val="595A5D"/>
                </a:solidFill>
                <a:cs typeface="Arial"/>
              </a:rPr>
              <a:t>Access to all subscribed services.</a:t>
            </a:r>
          </a:p>
          <a:p>
            <a:pPr marL="285750" indent="-285750">
              <a:spcBef>
                <a:spcPct val="0"/>
              </a:spcBef>
              <a:buFont typeface="Arial"/>
              <a:buChar char="•"/>
            </a:pPr>
            <a:r>
              <a:rPr lang="en-US" sz="1600" dirty="0">
                <a:solidFill>
                  <a:srgbClr val="595A5D"/>
                </a:solidFill>
                <a:cs typeface="Arial"/>
              </a:rPr>
              <a:t>Access to billing.</a:t>
            </a:r>
          </a:p>
          <a:p>
            <a:pPr marL="285750" indent="-285750">
              <a:spcBef>
                <a:spcPct val="0"/>
              </a:spcBef>
              <a:buFont typeface="Arial"/>
              <a:buChar char="•"/>
            </a:pPr>
            <a:r>
              <a:rPr lang="en-US" sz="1600" dirty="0">
                <a:solidFill>
                  <a:srgbClr val="595A5D"/>
                </a:solidFill>
                <a:cs typeface="Arial"/>
              </a:rPr>
              <a:t>Access to console and APIs.</a:t>
            </a:r>
          </a:p>
          <a:p>
            <a:pPr marL="285750" indent="-285750">
              <a:spcBef>
                <a:spcPct val="0"/>
              </a:spcBef>
              <a:buFont typeface="Arial"/>
              <a:buChar char="•"/>
            </a:pPr>
            <a:r>
              <a:rPr lang="en-US" sz="1600" dirty="0">
                <a:solidFill>
                  <a:srgbClr val="595A5D"/>
                </a:solidFill>
                <a:cs typeface="Arial"/>
              </a:rPr>
              <a:t>Access to Customer Support.</a:t>
            </a:r>
            <a:endParaRPr lang="en-US" sz="1400" dirty="0">
              <a:solidFill>
                <a:srgbClr val="595A5D"/>
              </a:solidFill>
              <a:cs typeface="Arial"/>
            </a:endParaRPr>
          </a:p>
          <a:p>
            <a:pPr>
              <a:lnSpc>
                <a:spcPct val="80000"/>
              </a:lnSpc>
              <a:spcBef>
                <a:spcPct val="0"/>
              </a:spcBef>
            </a:pPr>
            <a:endParaRPr lang="en-US" sz="1600" dirty="0">
              <a:solidFill>
                <a:srgbClr val="595A5D"/>
              </a:solidFill>
              <a:cs typeface="Arial"/>
            </a:endParaRPr>
          </a:p>
        </p:txBody>
      </p:sp>
      <p:sp>
        <p:nvSpPr>
          <p:cNvPr id="8" name="Rounded Rectangle 7"/>
          <p:cNvSpPr/>
          <p:nvPr/>
        </p:nvSpPr>
        <p:spPr>
          <a:xfrm rot="5400000">
            <a:off x="2425744" y="-1217596"/>
            <a:ext cx="343369" cy="4350202"/>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2000" b="1" dirty="0"/>
              <a:t>Account Owner ID (Root Account)</a:t>
            </a:r>
          </a:p>
        </p:txBody>
      </p:sp>
      <p:pic>
        <p:nvPicPr>
          <p:cNvPr id="4" name="Picture 2"/>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535315" y="1385640"/>
            <a:ext cx="1154159" cy="320050"/>
          </a:xfrm>
          <a:prstGeom prst="rect">
            <a:avLst/>
          </a:prstGeom>
          <a:noFill/>
          <a:ln w="9525">
            <a:noFill/>
            <a:miter lim="800000"/>
            <a:headEnd/>
            <a:tailEnd/>
          </a:ln>
          <a:effectLst/>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66760" y="2547900"/>
            <a:ext cx="482083" cy="834790"/>
          </a:xfrm>
          <a:prstGeom prst="rect">
            <a:avLst/>
          </a:prstGeom>
        </p:spPr>
      </p:pic>
      <p:pic>
        <p:nvPicPr>
          <p:cNvPr id="6" name="Picture 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01553" y="3850105"/>
            <a:ext cx="990831" cy="657912"/>
          </a:xfrm>
          <a:prstGeom prst="ellipse">
            <a:avLst/>
          </a:prstGeom>
          <a:ln>
            <a:noFill/>
          </a:ln>
          <a:effectLst>
            <a:softEdge rad="1125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523606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00410"/>
            <a:ext cx="8205304" cy="545741"/>
          </a:xfrm>
        </p:spPr>
        <p:txBody>
          <a:bodyPr>
            <a:normAutofit/>
          </a:bodyPr>
          <a:lstStyle/>
          <a:p>
            <a:r>
              <a:rPr lang="en-US" b="1" dirty="0">
                <a:solidFill>
                  <a:schemeClr val="bg1"/>
                </a:solidFill>
              </a:rPr>
              <a:t>AWS IAM Hierarchy of Privileges</a:t>
            </a:r>
          </a:p>
        </p:txBody>
      </p:sp>
      <p:graphicFrame>
        <p:nvGraphicFramePr>
          <p:cNvPr id="3" name="Diagram 2"/>
          <p:cNvGraphicFramePr/>
          <p:nvPr>
            <p:extLst/>
          </p:nvPr>
        </p:nvGraphicFramePr>
        <p:xfrm>
          <a:off x="292100" y="1498600"/>
          <a:ext cx="3200400" cy="3092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Table 3"/>
          <p:cNvGraphicFramePr>
            <a:graphicFrameLocks noGrp="1"/>
          </p:cNvGraphicFramePr>
          <p:nvPr>
            <p:extLst/>
          </p:nvPr>
        </p:nvGraphicFramePr>
        <p:xfrm>
          <a:off x="4013200" y="1339850"/>
          <a:ext cx="4851400" cy="3205480"/>
        </p:xfrm>
        <a:graphic>
          <a:graphicData uri="http://schemas.openxmlformats.org/drawingml/2006/table">
            <a:tbl>
              <a:tblPr firstRow="1" bandRow="1">
                <a:tableStyleId>{3C2FFA5D-87B4-456A-9821-1D502468CF0F}</a:tableStyleId>
              </a:tblPr>
              <a:tblGrid>
                <a:gridCol w="2193237">
                  <a:extLst>
                    <a:ext uri="{9D8B030D-6E8A-4147-A177-3AD203B41FA5}">
                      <a16:colId xmlns:a16="http://schemas.microsoft.com/office/drawing/2014/main" val="20000"/>
                    </a:ext>
                  </a:extLst>
                </a:gridCol>
                <a:gridCol w="2658163">
                  <a:extLst>
                    <a:ext uri="{9D8B030D-6E8A-4147-A177-3AD203B41FA5}">
                      <a16:colId xmlns:a16="http://schemas.microsoft.com/office/drawing/2014/main" val="20001"/>
                    </a:ext>
                  </a:extLst>
                </a:gridCol>
              </a:tblGrid>
              <a:tr h="370840">
                <a:tc>
                  <a:txBody>
                    <a:bodyPr/>
                    <a:lstStyle/>
                    <a:p>
                      <a:r>
                        <a:rPr lang="en-US" dirty="0"/>
                        <a:t>Permissions</a:t>
                      </a:r>
                    </a:p>
                  </a:txBody>
                  <a:tcPr/>
                </a:tc>
                <a:tc>
                  <a:txBody>
                    <a:bodyPr/>
                    <a:lstStyle/>
                    <a:p>
                      <a:r>
                        <a:rPr lang="en-US" dirty="0"/>
                        <a:t>Example</a:t>
                      </a:r>
                    </a:p>
                  </a:txBody>
                  <a:tcPr/>
                </a:tc>
                <a:extLst>
                  <a:ext uri="{0D108BD9-81ED-4DB2-BD59-A6C34878D82A}">
                    <a16:rowId xmlns:a16="http://schemas.microsoft.com/office/drawing/2014/main" val="10000"/>
                  </a:ext>
                </a:extLst>
              </a:tr>
              <a:tr h="370840">
                <a:tc>
                  <a:txBody>
                    <a:bodyPr/>
                    <a:lstStyle/>
                    <a:p>
                      <a:r>
                        <a:rPr lang="en-US" sz="1400" dirty="0">
                          <a:solidFill>
                            <a:srgbClr val="FFFFFF"/>
                          </a:solidFill>
                        </a:rPr>
                        <a:t>Unrestricted access to all enabled services and resources.</a:t>
                      </a:r>
                    </a:p>
                  </a:txBody>
                  <a:tcPr>
                    <a:solidFill>
                      <a:srgbClr val="1B508D"/>
                    </a:solidFill>
                  </a:tcPr>
                </a:tc>
                <a:tc>
                  <a:txBody>
                    <a:bodyPr/>
                    <a:lstStyle/>
                    <a:p>
                      <a:r>
                        <a:rPr lang="en-US" sz="1400" dirty="0">
                          <a:solidFill>
                            <a:srgbClr val="FFFFFF"/>
                          </a:solidFill>
                          <a:latin typeface="Consolas"/>
                          <a:cs typeface="Consolas"/>
                        </a:rPr>
                        <a:t>Action:</a:t>
                      </a:r>
                      <a:r>
                        <a:rPr lang="en-US" sz="1400" baseline="0" dirty="0">
                          <a:solidFill>
                            <a:srgbClr val="FFFFFF"/>
                          </a:solidFill>
                          <a:latin typeface="Consolas"/>
                          <a:cs typeface="Consolas"/>
                        </a:rPr>
                        <a:t> *</a:t>
                      </a:r>
                    </a:p>
                    <a:p>
                      <a:r>
                        <a:rPr lang="en-US" sz="1400" baseline="0" dirty="0">
                          <a:solidFill>
                            <a:srgbClr val="FFFFFF"/>
                          </a:solidFill>
                          <a:latin typeface="Consolas"/>
                          <a:cs typeface="Consolas"/>
                        </a:rPr>
                        <a:t>Effect: Allow</a:t>
                      </a:r>
                    </a:p>
                    <a:p>
                      <a:r>
                        <a:rPr lang="en-US" sz="1400" baseline="0" dirty="0">
                          <a:solidFill>
                            <a:srgbClr val="FFFFFF"/>
                          </a:solidFill>
                          <a:latin typeface="Consolas"/>
                          <a:cs typeface="Consolas"/>
                        </a:rPr>
                        <a:t>Resource: *</a:t>
                      </a:r>
                    </a:p>
                    <a:p>
                      <a:r>
                        <a:rPr lang="en-US" sz="1400" baseline="0" dirty="0">
                          <a:solidFill>
                            <a:srgbClr val="FFFFFF"/>
                          </a:solidFill>
                          <a:latin typeface="Consolas"/>
                          <a:cs typeface="Consolas"/>
                        </a:rPr>
                        <a:t>(implicit)</a:t>
                      </a:r>
                      <a:endParaRPr lang="en-US" sz="1400" dirty="0">
                        <a:solidFill>
                          <a:srgbClr val="FFFFFF"/>
                        </a:solidFill>
                        <a:latin typeface="Consolas"/>
                        <a:cs typeface="Consolas"/>
                      </a:endParaRPr>
                    </a:p>
                  </a:txBody>
                  <a:tcPr>
                    <a:solidFill>
                      <a:srgbClr val="1B508D"/>
                    </a:solidFill>
                  </a:tcPr>
                </a:tc>
                <a:extLst>
                  <a:ext uri="{0D108BD9-81ED-4DB2-BD59-A6C34878D82A}">
                    <a16:rowId xmlns:a16="http://schemas.microsoft.com/office/drawing/2014/main" val="10001"/>
                  </a:ext>
                </a:extLst>
              </a:tr>
              <a:tr h="370840">
                <a:tc>
                  <a:txBody>
                    <a:bodyPr/>
                    <a:lstStyle/>
                    <a:p>
                      <a:r>
                        <a:rPr lang="en-US" sz="1400" dirty="0">
                          <a:solidFill>
                            <a:srgbClr val="FFFFFF"/>
                          </a:solidFill>
                        </a:rPr>
                        <a:t>Access</a:t>
                      </a:r>
                      <a:r>
                        <a:rPr lang="en-US" sz="1400" baseline="0" dirty="0">
                          <a:solidFill>
                            <a:srgbClr val="FFFFFF"/>
                          </a:solidFill>
                        </a:rPr>
                        <a:t> restricted by Group and User policies</a:t>
                      </a:r>
                      <a:endParaRPr lang="en-US" sz="1400" dirty="0">
                        <a:solidFill>
                          <a:srgbClr val="FFFFFF"/>
                        </a:solidFill>
                      </a:endParaRPr>
                    </a:p>
                  </a:txBody>
                  <a:tcPr>
                    <a:solidFill>
                      <a:schemeClr val="tx1"/>
                    </a:solidFill>
                  </a:tcPr>
                </a:tc>
                <a:tc>
                  <a:txBody>
                    <a:bodyPr/>
                    <a:lstStyle/>
                    <a:p>
                      <a:r>
                        <a:rPr lang="en-US" sz="1400" dirty="0">
                          <a:solidFill>
                            <a:srgbClr val="FFFFFF"/>
                          </a:solidFill>
                          <a:latin typeface="Consolas"/>
                          <a:cs typeface="Consolas"/>
                        </a:rPr>
                        <a:t>Action: [‘s3:*’,’</a:t>
                      </a:r>
                      <a:r>
                        <a:rPr lang="en-US" sz="1400" dirty="0" err="1">
                          <a:solidFill>
                            <a:srgbClr val="FFFFFF"/>
                          </a:solidFill>
                          <a:latin typeface="Consolas"/>
                          <a:cs typeface="Consolas"/>
                        </a:rPr>
                        <a:t>sts:Get</a:t>
                      </a:r>
                      <a:r>
                        <a:rPr lang="en-US" sz="1400" dirty="0">
                          <a:solidFill>
                            <a:srgbClr val="FFFFFF"/>
                          </a:solidFill>
                          <a:latin typeface="Consolas"/>
                          <a:cs typeface="Consolas"/>
                        </a:rPr>
                        <a:t>*’]</a:t>
                      </a:r>
                    </a:p>
                    <a:p>
                      <a:r>
                        <a:rPr lang="en-US" sz="1400" dirty="0">
                          <a:solidFill>
                            <a:srgbClr val="FFFFFF"/>
                          </a:solidFill>
                          <a:latin typeface="Consolas"/>
                          <a:cs typeface="Consolas"/>
                        </a:rPr>
                        <a:t>Effect: Allow</a:t>
                      </a:r>
                    </a:p>
                    <a:p>
                      <a:r>
                        <a:rPr lang="en-US" sz="1400" dirty="0">
                          <a:solidFill>
                            <a:srgbClr val="FFFFFF"/>
                          </a:solidFill>
                          <a:latin typeface="Consolas"/>
                          <a:cs typeface="Consolas"/>
                        </a:rPr>
                        <a:t>Resource: *</a:t>
                      </a:r>
                    </a:p>
                  </a:txBody>
                  <a:tcPr>
                    <a:solidFill>
                      <a:schemeClr val="tx1"/>
                    </a:solidFill>
                  </a:tcPr>
                </a:tc>
                <a:extLst>
                  <a:ext uri="{0D108BD9-81ED-4DB2-BD59-A6C34878D82A}">
                    <a16:rowId xmlns:a16="http://schemas.microsoft.com/office/drawing/2014/main" val="10002"/>
                  </a:ext>
                </a:extLst>
              </a:tr>
              <a:tr h="370840">
                <a:tc>
                  <a:txBody>
                    <a:bodyPr/>
                    <a:lstStyle/>
                    <a:p>
                      <a:r>
                        <a:rPr lang="en-US" sz="1400" dirty="0">
                          <a:solidFill>
                            <a:schemeClr val="tx1"/>
                          </a:solidFill>
                        </a:rPr>
                        <a:t>Access restricted by generating identity and further by policies used to generate token</a:t>
                      </a:r>
                    </a:p>
                  </a:txBody>
                  <a:tcPr>
                    <a:solidFill>
                      <a:schemeClr val="accent1"/>
                    </a:solidFill>
                  </a:tcPr>
                </a:tc>
                <a:tc>
                  <a:txBody>
                    <a:bodyPr/>
                    <a:lstStyle/>
                    <a:p>
                      <a:r>
                        <a:rPr lang="en-US" sz="1400" dirty="0">
                          <a:solidFill>
                            <a:schemeClr val="tx1"/>
                          </a:solidFill>
                          <a:latin typeface="Consolas"/>
                          <a:cs typeface="Consolas"/>
                        </a:rPr>
                        <a:t>Action: [ ‘s3:Get*’ ]</a:t>
                      </a:r>
                    </a:p>
                    <a:p>
                      <a:r>
                        <a:rPr lang="en-US" sz="1400" dirty="0">
                          <a:solidFill>
                            <a:schemeClr val="tx1"/>
                          </a:solidFill>
                          <a:latin typeface="Consolas"/>
                          <a:cs typeface="Consolas"/>
                        </a:rPr>
                        <a:t>Effect: Allow</a:t>
                      </a:r>
                    </a:p>
                    <a:p>
                      <a:r>
                        <a:rPr lang="en-US" sz="1400" dirty="0">
                          <a:solidFill>
                            <a:schemeClr val="tx1"/>
                          </a:solidFill>
                          <a:latin typeface="Consolas"/>
                          <a:cs typeface="Consolas"/>
                        </a:rPr>
                        <a:t>Resource:</a:t>
                      </a:r>
                      <a:r>
                        <a:rPr lang="en-US" sz="1400" baseline="0" dirty="0">
                          <a:solidFill>
                            <a:schemeClr val="tx1"/>
                          </a:solidFill>
                          <a:latin typeface="Consolas"/>
                          <a:cs typeface="Consolas"/>
                        </a:rPr>
                        <a:t> ‘arn:aws:s3:::</a:t>
                      </a:r>
                      <a:r>
                        <a:rPr lang="en-US" sz="1400" baseline="0" dirty="0" err="1">
                          <a:solidFill>
                            <a:schemeClr val="tx1"/>
                          </a:solidFill>
                          <a:latin typeface="Consolas"/>
                          <a:cs typeface="Consolas"/>
                        </a:rPr>
                        <a:t>mybucket</a:t>
                      </a:r>
                      <a:r>
                        <a:rPr lang="en-US" sz="1400" baseline="0" dirty="0">
                          <a:solidFill>
                            <a:schemeClr val="tx1"/>
                          </a:solidFill>
                          <a:latin typeface="Consolas"/>
                          <a:cs typeface="Consolas"/>
                        </a:rPr>
                        <a:t>/*’</a:t>
                      </a:r>
                      <a:endParaRPr lang="en-US" sz="1400" dirty="0">
                        <a:solidFill>
                          <a:schemeClr val="tx1"/>
                        </a:solidFill>
                        <a:latin typeface="Consolas"/>
                        <a:cs typeface="Consolas"/>
                      </a:endParaRPr>
                    </a:p>
                  </a:txBody>
                  <a:tcPr>
                    <a:solidFill>
                      <a:schemeClr val="accent1"/>
                    </a:solidFill>
                  </a:tcPr>
                </a:tc>
                <a:extLst>
                  <a:ext uri="{0D108BD9-81ED-4DB2-BD59-A6C34878D82A}">
                    <a16:rowId xmlns:a16="http://schemas.microsoft.com/office/drawing/2014/main" val="10003"/>
                  </a:ext>
                </a:extLst>
              </a:tr>
            </a:tbl>
          </a:graphicData>
        </a:graphic>
      </p:graphicFrame>
      <p:sp>
        <p:nvSpPr>
          <p:cNvPr id="5" name="TextBox 4"/>
          <p:cNvSpPr txBox="1"/>
          <p:nvPr/>
        </p:nvSpPr>
        <p:spPr>
          <a:xfrm>
            <a:off x="304800" y="533400"/>
            <a:ext cx="8432800" cy="646331"/>
          </a:xfrm>
          <a:prstGeom prst="rect">
            <a:avLst/>
          </a:prstGeom>
          <a:noFill/>
        </p:spPr>
        <p:txBody>
          <a:bodyPr wrap="square" rtlCol="0">
            <a:spAutoFit/>
          </a:bodyPr>
          <a:lstStyle/>
          <a:p>
            <a:r>
              <a:rPr lang="en-US" i="1" dirty="0">
                <a:solidFill>
                  <a:schemeClr val="bg1"/>
                </a:solidFill>
              </a:rPr>
              <a:t>Enforce principle of least privilege with Identity and Access Management (IAM) users, groups, and policies and temporary credentials.</a:t>
            </a:r>
          </a:p>
        </p:txBody>
      </p:sp>
    </p:spTree>
    <p:extLst>
      <p:ext uri="{BB962C8B-B14F-4D97-AF65-F5344CB8AC3E}">
        <p14:creationId xmlns:p14="http://schemas.microsoft.com/office/powerpoint/2010/main" val="404117153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4B8D2-9DA9-AE40-A922-B4B938767331}"/>
              </a:ext>
            </a:extLst>
          </p:cNvPr>
          <p:cNvSpPr>
            <a:spLocks noGrp="1"/>
          </p:cNvSpPr>
          <p:nvPr>
            <p:ph type="title"/>
          </p:nvPr>
        </p:nvSpPr>
        <p:spPr/>
        <p:txBody>
          <a:bodyPr/>
          <a:lstStyle/>
          <a:p>
            <a:r>
              <a:rPr lang="de-DE" dirty="0">
                <a:solidFill>
                  <a:schemeClr val="bg1"/>
                </a:solidFill>
              </a:rPr>
              <a:t>Amazon </a:t>
            </a:r>
            <a:r>
              <a:rPr lang="de-DE" dirty="0" err="1">
                <a:solidFill>
                  <a:schemeClr val="bg1"/>
                </a:solidFill>
              </a:rPr>
              <a:t>SageMaker</a:t>
            </a:r>
            <a:r>
              <a:rPr lang="de-DE" dirty="0">
                <a:solidFill>
                  <a:schemeClr val="bg1"/>
                </a:solidFill>
              </a:rPr>
              <a:t> </a:t>
            </a:r>
            <a:r>
              <a:rPr lang="de-DE" dirty="0" err="1">
                <a:solidFill>
                  <a:schemeClr val="bg1"/>
                </a:solidFill>
              </a:rPr>
              <a:t>default</a:t>
            </a:r>
            <a:r>
              <a:rPr lang="de-DE" dirty="0">
                <a:solidFill>
                  <a:schemeClr val="bg1"/>
                </a:solidFill>
              </a:rPr>
              <a:t> </a:t>
            </a:r>
            <a:r>
              <a:rPr lang="de-DE" dirty="0" err="1">
                <a:solidFill>
                  <a:schemeClr val="bg1"/>
                </a:solidFill>
              </a:rPr>
              <a:t>permissions</a:t>
            </a:r>
            <a:endParaRPr lang="de-DE" dirty="0">
              <a:solidFill>
                <a:schemeClr val="bg1"/>
              </a:solidFill>
            </a:endParaRPr>
          </a:p>
        </p:txBody>
      </p:sp>
      <p:pic>
        <p:nvPicPr>
          <p:cNvPr id="5" name="Picture 4">
            <a:extLst>
              <a:ext uri="{FF2B5EF4-FFF2-40B4-BE49-F238E27FC236}">
                <a16:creationId xmlns:a16="http://schemas.microsoft.com/office/drawing/2014/main" id="{CCC52ADD-2DC7-F946-9A18-2C15EA6E7C3F}"/>
              </a:ext>
            </a:extLst>
          </p:cNvPr>
          <p:cNvPicPr>
            <a:picLocks noChangeAspect="1"/>
          </p:cNvPicPr>
          <p:nvPr/>
        </p:nvPicPr>
        <p:blipFill rotWithShape="1">
          <a:blip r:embed="rId2"/>
          <a:srcRect t="12775"/>
          <a:stretch/>
        </p:blipFill>
        <p:spPr>
          <a:xfrm>
            <a:off x="441721" y="852062"/>
            <a:ext cx="8423375" cy="3819470"/>
          </a:xfrm>
          <a:prstGeom prst="rect">
            <a:avLst/>
          </a:prstGeom>
        </p:spPr>
      </p:pic>
      <p:cxnSp>
        <p:nvCxnSpPr>
          <p:cNvPr id="7" name="Straight Arrow Connector 6">
            <a:extLst>
              <a:ext uri="{FF2B5EF4-FFF2-40B4-BE49-F238E27FC236}">
                <a16:creationId xmlns:a16="http://schemas.microsoft.com/office/drawing/2014/main" id="{F417D6F4-AAAF-FD42-B9BD-E2400BBB446A}"/>
              </a:ext>
            </a:extLst>
          </p:cNvPr>
          <p:cNvCxnSpPr/>
          <p:nvPr/>
        </p:nvCxnSpPr>
        <p:spPr>
          <a:xfrm flipH="1">
            <a:off x="6985416" y="2563318"/>
            <a:ext cx="974361" cy="779489"/>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086456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4B8D2-9DA9-AE40-A922-B4B938767331}"/>
              </a:ext>
            </a:extLst>
          </p:cNvPr>
          <p:cNvSpPr>
            <a:spLocks noGrp="1"/>
          </p:cNvSpPr>
          <p:nvPr>
            <p:ph type="title"/>
          </p:nvPr>
        </p:nvSpPr>
        <p:spPr/>
        <p:txBody>
          <a:bodyPr/>
          <a:lstStyle/>
          <a:p>
            <a:r>
              <a:rPr lang="de-DE" dirty="0">
                <a:solidFill>
                  <a:schemeClr val="bg1"/>
                </a:solidFill>
              </a:rPr>
              <a:t>Amazon </a:t>
            </a:r>
            <a:r>
              <a:rPr lang="de-DE" dirty="0" err="1">
                <a:solidFill>
                  <a:schemeClr val="bg1"/>
                </a:solidFill>
              </a:rPr>
              <a:t>SageMaker</a:t>
            </a:r>
            <a:r>
              <a:rPr lang="de-DE" dirty="0">
                <a:solidFill>
                  <a:schemeClr val="bg1"/>
                </a:solidFill>
              </a:rPr>
              <a:t> </a:t>
            </a:r>
            <a:r>
              <a:rPr lang="de-DE" dirty="0" err="1">
                <a:solidFill>
                  <a:schemeClr val="bg1"/>
                </a:solidFill>
              </a:rPr>
              <a:t>default</a:t>
            </a:r>
            <a:r>
              <a:rPr lang="de-DE" dirty="0">
                <a:solidFill>
                  <a:schemeClr val="bg1"/>
                </a:solidFill>
              </a:rPr>
              <a:t> </a:t>
            </a:r>
            <a:r>
              <a:rPr lang="de-DE" dirty="0" err="1">
                <a:solidFill>
                  <a:schemeClr val="bg1"/>
                </a:solidFill>
              </a:rPr>
              <a:t>permissions</a:t>
            </a:r>
            <a:endParaRPr lang="de-DE" dirty="0">
              <a:solidFill>
                <a:schemeClr val="bg1"/>
              </a:solidFill>
            </a:endParaRPr>
          </a:p>
        </p:txBody>
      </p:sp>
      <p:pic>
        <p:nvPicPr>
          <p:cNvPr id="5" name="Picture 4">
            <a:extLst>
              <a:ext uri="{FF2B5EF4-FFF2-40B4-BE49-F238E27FC236}">
                <a16:creationId xmlns:a16="http://schemas.microsoft.com/office/drawing/2014/main" id="{CCC52ADD-2DC7-F946-9A18-2C15EA6E7C3F}"/>
              </a:ext>
            </a:extLst>
          </p:cNvPr>
          <p:cNvPicPr>
            <a:picLocks noChangeAspect="1"/>
          </p:cNvPicPr>
          <p:nvPr/>
        </p:nvPicPr>
        <p:blipFill>
          <a:blip r:embed="rId2"/>
          <a:stretch>
            <a:fillRect/>
          </a:stretch>
        </p:blipFill>
        <p:spPr>
          <a:xfrm>
            <a:off x="336789" y="986974"/>
            <a:ext cx="7863614" cy="3819470"/>
          </a:xfrm>
          <a:prstGeom prst="rect">
            <a:avLst/>
          </a:prstGeom>
        </p:spPr>
      </p:pic>
      <p:cxnSp>
        <p:nvCxnSpPr>
          <p:cNvPr id="7" name="Straight Arrow Connector 6">
            <a:extLst>
              <a:ext uri="{FF2B5EF4-FFF2-40B4-BE49-F238E27FC236}">
                <a16:creationId xmlns:a16="http://schemas.microsoft.com/office/drawing/2014/main" id="{F417D6F4-AAAF-FD42-B9BD-E2400BBB446A}"/>
              </a:ext>
            </a:extLst>
          </p:cNvPr>
          <p:cNvCxnSpPr>
            <a:cxnSpLocks/>
          </p:cNvCxnSpPr>
          <p:nvPr/>
        </p:nvCxnSpPr>
        <p:spPr>
          <a:xfrm flipH="1">
            <a:off x="6401192" y="3372787"/>
            <a:ext cx="1124262" cy="344774"/>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14942FAD-8231-504A-84FC-063E530D11B1}"/>
              </a:ext>
            </a:extLst>
          </p:cNvPr>
          <p:cNvCxnSpPr>
            <a:cxnSpLocks/>
          </p:cNvCxnSpPr>
          <p:nvPr/>
        </p:nvCxnSpPr>
        <p:spPr>
          <a:xfrm flipH="1">
            <a:off x="6401192" y="3680086"/>
            <a:ext cx="1124262" cy="344774"/>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1D5C7ACB-645D-B346-AB78-0541338EFED5}"/>
              </a:ext>
            </a:extLst>
          </p:cNvPr>
          <p:cNvCxnSpPr>
            <a:cxnSpLocks/>
          </p:cNvCxnSpPr>
          <p:nvPr/>
        </p:nvCxnSpPr>
        <p:spPr>
          <a:xfrm flipH="1">
            <a:off x="6401192" y="4024860"/>
            <a:ext cx="1124262" cy="344774"/>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BDE768A5-C7DA-E34E-83B4-8A86AA39295D}"/>
              </a:ext>
            </a:extLst>
          </p:cNvPr>
          <p:cNvCxnSpPr>
            <a:cxnSpLocks/>
          </p:cNvCxnSpPr>
          <p:nvPr/>
        </p:nvCxnSpPr>
        <p:spPr>
          <a:xfrm flipH="1">
            <a:off x="6401192" y="4362139"/>
            <a:ext cx="1124262" cy="344774"/>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62C633D8-2044-104A-AE8D-19F1095C9BD8}"/>
              </a:ext>
            </a:extLst>
          </p:cNvPr>
          <p:cNvCxnSpPr>
            <a:cxnSpLocks/>
          </p:cNvCxnSpPr>
          <p:nvPr/>
        </p:nvCxnSpPr>
        <p:spPr>
          <a:xfrm flipH="1">
            <a:off x="3706465" y="1828800"/>
            <a:ext cx="1124262" cy="344774"/>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527034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4B8D2-9DA9-AE40-A922-B4B938767331}"/>
              </a:ext>
            </a:extLst>
          </p:cNvPr>
          <p:cNvSpPr>
            <a:spLocks noGrp="1"/>
          </p:cNvSpPr>
          <p:nvPr>
            <p:ph type="title"/>
          </p:nvPr>
        </p:nvSpPr>
        <p:spPr/>
        <p:txBody>
          <a:bodyPr/>
          <a:lstStyle/>
          <a:p>
            <a:r>
              <a:rPr lang="de-DE" dirty="0">
                <a:solidFill>
                  <a:schemeClr val="bg1"/>
                </a:solidFill>
              </a:rPr>
              <a:t>Amazon </a:t>
            </a:r>
            <a:r>
              <a:rPr lang="de-DE" dirty="0" err="1">
                <a:solidFill>
                  <a:schemeClr val="bg1"/>
                </a:solidFill>
              </a:rPr>
              <a:t>SageMaker</a:t>
            </a:r>
            <a:r>
              <a:rPr lang="de-DE" dirty="0">
                <a:solidFill>
                  <a:schemeClr val="bg1"/>
                </a:solidFill>
              </a:rPr>
              <a:t> </a:t>
            </a:r>
            <a:r>
              <a:rPr lang="de-DE" dirty="0" err="1">
                <a:solidFill>
                  <a:schemeClr val="bg1"/>
                </a:solidFill>
              </a:rPr>
              <a:t>default</a:t>
            </a:r>
            <a:r>
              <a:rPr lang="de-DE" dirty="0">
                <a:solidFill>
                  <a:schemeClr val="bg1"/>
                </a:solidFill>
              </a:rPr>
              <a:t> </a:t>
            </a:r>
            <a:r>
              <a:rPr lang="de-DE" dirty="0" err="1">
                <a:solidFill>
                  <a:schemeClr val="bg1"/>
                </a:solidFill>
              </a:rPr>
              <a:t>permissions</a:t>
            </a:r>
            <a:endParaRPr lang="de-DE" dirty="0">
              <a:solidFill>
                <a:schemeClr val="bg1"/>
              </a:solidFill>
            </a:endParaRPr>
          </a:p>
        </p:txBody>
      </p:sp>
      <p:pic>
        <p:nvPicPr>
          <p:cNvPr id="5" name="Picture 4">
            <a:extLst>
              <a:ext uri="{FF2B5EF4-FFF2-40B4-BE49-F238E27FC236}">
                <a16:creationId xmlns:a16="http://schemas.microsoft.com/office/drawing/2014/main" id="{CCC52ADD-2DC7-F946-9A18-2C15EA6E7C3F}"/>
              </a:ext>
            </a:extLst>
          </p:cNvPr>
          <p:cNvPicPr>
            <a:picLocks noChangeAspect="1"/>
          </p:cNvPicPr>
          <p:nvPr/>
        </p:nvPicPr>
        <p:blipFill>
          <a:blip r:embed="rId2"/>
          <a:stretch>
            <a:fillRect/>
          </a:stretch>
        </p:blipFill>
        <p:spPr>
          <a:xfrm>
            <a:off x="441721" y="1153855"/>
            <a:ext cx="8423375" cy="3215884"/>
          </a:xfrm>
          <a:prstGeom prst="rect">
            <a:avLst/>
          </a:prstGeom>
        </p:spPr>
      </p:pic>
    </p:spTree>
    <p:extLst>
      <p:ext uri="{BB962C8B-B14F-4D97-AF65-F5344CB8AC3E}">
        <p14:creationId xmlns:p14="http://schemas.microsoft.com/office/powerpoint/2010/main" val="15759833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32958-C695-7D41-A0FD-93DAF00D2342}"/>
              </a:ext>
            </a:extLst>
          </p:cNvPr>
          <p:cNvSpPr>
            <a:spLocks noGrp="1"/>
          </p:cNvSpPr>
          <p:nvPr>
            <p:ph type="title"/>
          </p:nvPr>
        </p:nvSpPr>
        <p:spPr/>
        <p:txBody>
          <a:bodyPr/>
          <a:lstStyle/>
          <a:p>
            <a:r>
              <a:rPr lang="de-DE" dirty="0"/>
              <a:t>Amazon </a:t>
            </a:r>
            <a:r>
              <a:rPr lang="de-DE" dirty="0" err="1"/>
              <a:t>SageMaker</a:t>
            </a:r>
            <a:r>
              <a:rPr lang="de-DE" dirty="0"/>
              <a:t> optional </a:t>
            </a:r>
            <a:r>
              <a:rPr lang="de-DE" dirty="0" err="1"/>
              <a:t>bucket</a:t>
            </a:r>
            <a:r>
              <a:rPr lang="de-DE" dirty="0"/>
              <a:t> </a:t>
            </a:r>
            <a:r>
              <a:rPr lang="de-DE" dirty="0" err="1"/>
              <a:t>managed</a:t>
            </a:r>
            <a:r>
              <a:rPr lang="de-DE" dirty="0"/>
              <a:t> </a:t>
            </a:r>
            <a:r>
              <a:rPr lang="de-DE" dirty="0" err="1"/>
              <a:t>policy</a:t>
            </a:r>
            <a:endParaRPr lang="de-DE" dirty="0"/>
          </a:p>
        </p:txBody>
      </p:sp>
      <p:sp>
        <p:nvSpPr>
          <p:cNvPr id="3" name="Text Placeholder 2">
            <a:extLst>
              <a:ext uri="{FF2B5EF4-FFF2-40B4-BE49-F238E27FC236}">
                <a16:creationId xmlns:a16="http://schemas.microsoft.com/office/drawing/2014/main" id="{FEDF3DC2-BDD5-BF41-BF1E-BAB34A0C6D4A}"/>
              </a:ext>
            </a:extLst>
          </p:cNvPr>
          <p:cNvSpPr>
            <a:spLocks noGrp="1"/>
          </p:cNvSpPr>
          <p:nvPr>
            <p:ph type="body" sz="quarter" idx="10"/>
          </p:nvPr>
        </p:nvSpPr>
        <p:spPr/>
        <p:txBody>
          <a:bodyPr/>
          <a:lstStyle/>
          <a:p>
            <a:r>
              <a:rPr lang="de-DE" sz="1600" dirty="0"/>
              <a:t>{</a:t>
            </a:r>
          </a:p>
          <a:p>
            <a:r>
              <a:rPr lang="de-DE" sz="1600" dirty="0"/>
              <a:t>            "Action": [</a:t>
            </a:r>
          </a:p>
          <a:p>
            <a:r>
              <a:rPr lang="de-DE" sz="1600" dirty="0"/>
              <a:t>                "s3:ListBucket"</a:t>
            </a:r>
          </a:p>
          <a:p>
            <a:r>
              <a:rPr lang="de-DE" sz="1600" dirty="0"/>
              <a:t>            ],</a:t>
            </a:r>
          </a:p>
          <a:p>
            <a:r>
              <a:rPr lang="de-DE" sz="1600" dirty="0"/>
              <a:t>            "</a:t>
            </a:r>
            <a:r>
              <a:rPr lang="de-DE" sz="1600" dirty="0" err="1"/>
              <a:t>Effect</a:t>
            </a:r>
            <a:r>
              <a:rPr lang="de-DE" sz="1600" dirty="0"/>
              <a:t>": "</a:t>
            </a:r>
            <a:r>
              <a:rPr lang="de-DE" sz="1600" dirty="0" err="1"/>
              <a:t>Allow</a:t>
            </a:r>
            <a:r>
              <a:rPr lang="de-DE" sz="1600" dirty="0"/>
              <a:t>",</a:t>
            </a:r>
          </a:p>
          <a:p>
            <a:r>
              <a:rPr lang="de-DE" sz="1600" dirty="0"/>
              <a:t>            "</a:t>
            </a:r>
            <a:r>
              <a:rPr lang="de-DE" sz="1600" dirty="0" err="1"/>
              <a:t>Resource</a:t>
            </a:r>
            <a:r>
              <a:rPr lang="de-DE" sz="1600" dirty="0"/>
              <a:t>": [</a:t>
            </a:r>
          </a:p>
          <a:p>
            <a:r>
              <a:rPr lang="de-DE" sz="1600" dirty="0"/>
              <a:t>                "arn:aws:s3:::</a:t>
            </a:r>
            <a:r>
              <a:rPr lang="de-DE" sz="1600" dirty="0" err="1"/>
              <a:t>mytrainingdata</a:t>
            </a:r>
            <a:r>
              <a:rPr lang="de-DE" sz="1600" dirty="0"/>
              <a:t>",</a:t>
            </a:r>
          </a:p>
          <a:p>
            <a:r>
              <a:rPr lang="de-DE" sz="1600" dirty="0"/>
              <a:t>                "arn:aws:s3:::</a:t>
            </a:r>
            <a:r>
              <a:rPr lang="de-DE" sz="1600" dirty="0" err="1"/>
              <a:t>mymodels</a:t>
            </a:r>
            <a:r>
              <a:rPr lang="de-DE" sz="1600" dirty="0"/>
              <a:t>"</a:t>
            </a:r>
          </a:p>
          <a:p>
            <a:r>
              <a:rPr lang="de-DE" sz="1600" dirty="0"/>
              <a:t>            ]</a:t>
            </a:r>
          </a:p>
          <a:p>
            <a:r>
              <a:rPr lang="de-DE" sz="1600" dirty="0"/>
              <a:t>        },</a:t>
            </a:r>
          </a:p>
          <a:p>
            <a:r>
              <a:rPr lang="de-DE" sz="1600" dirty="0"/>
              <a:t>        </a:t>
            </a:r>
          </a:p>
        </p:txBody>
      </p:sp>
      <p:sp>
        <p:nvSpPr>
          <p:cNvPr id="4" name="Text Placeholder 3">
            <a:extLst>
              <a:ext uri="{FF2B5EF4-FFF2-40B4-BE49-F238E27FC236}">
                <a16:creationId xmlns:a16="http://schemas.microsoft.com/office/drawing/2014/main" id="{EA815E79-B09A-1D45-9B27-BE42A6548A5D}"/>
              </a:ext>
            </a:extLst>
          </p:cNvPr>
          <p:cNvSpPr>
            <a:spLocks noGrp="1"/>
          </p:cNvSpPr>
          <p:nvPr>
            <p:ph type="body" sz="quarter" idx="11"/>
          </p:nvPr>
        </p:nvSpPr>
        <p:spPr/>
        <p:txBody>
          <a:bodyPr/>
          <a:lstStyle/>
          <a:p>
            <a:r>
              <a:rPr lang="de-DE" sz="1600" dirty="0"/>
              <a:t>{</a:t>
            </a:r>
          </a:p>
          <a:p>
            <a:r>
              <a:rPr lang="de-DE" sz="1600" dirty="0"/>
              <a:t>            "Action": [</a:t>
            </a:r>
          </a:p>
          <a:p>
            <a:r>
              <a:rPr lang="de-DE" sz="1600" dirty="0"/>
              <a:t>                "s3:GetObject",</a:t>
            </a:r>
          </a:p>
          <a:p>
            <a:r>
              <a:rPr lang="de-DE" sz="1600" dirty="0"/>
              <a:t>                "s3:PutObject",</a:t>
            </a:r>
          </a:p>
          <a:p>
            <a:r>
              <a:rPr lang="de-DE" sz="1600" dirty="0"/>
              <a:t>                "s3:DeleteObject"</a:t>
            </a:r>
          </a:p>
          <a:p>
            <a:r>
              <a:rPr lang="de-DE" sz="1600" dirty="0"/>
              <a:t>            ],</a:t>
            </a:r>
          </a:p>
          <a:p>
            <a:r>
              <a:rPr lang="de-DE" sz="1600" dirty="0"/>
              <a:t>            "</a:t>
            </a:r>
            <a:r>
              <a:rPr lang="de-DE" sz="1600" dirty="0" err="1"/>
              <a:t>Effect</a:t>
            </a:r>
            <a:r>
              <a:rPr lang="de-DE" sz="1600" dirty="0"/>
              <a:t>": "</a:t>
            </a:r>
            <a:r>
              <a:rPr lang="de-DE" sz="1600" dirty="0" err="1"/>
              <a:t>Allow</a:t>
            </a:r>
            <a:r>
              <a:rPr lang="de-DE" sz="1600" dirty="0"/>
              <a:t>",</a:t>
            </a:r>
          </a:p>
          <a:p>
            <a:r>
              <a:rPr lang="de-DE" sz="1600" dirty="0"/>
              <a:t>            "</a:t>
            </a:r>
            <a:r>
              <a:rPr lang="de-DE" sz="1600" dirty="0" err="1"/>
              <a:t>Resource</a:t>
            </a:r>
            <a:r>
              <a:rPr lang="de-DE" sz="1600" dirty="0"/>
              <a:t>": [</a:t>
            </a:r>
          </a:p>
          <a:p>
            <a:r>
              <a:rPr lang="de-DE" sz="1600" dirty="0"/>
              <a:t>                "arn:aws:s3:::</a:t>
            </a:r>
            <a:r>
              <a:rPr lang="de-DE" sz="1600" dirty="0" err="1"/>
              <a:t>mytrainingdata</a:t>
            </a:r>
            <a:r>
              <a:rPr lang="de-DE" sz="1600" dirty="0"/>
              <a:t>/*",</a:t>
            </a:r>
          </a:p>
          <a:p>
            <a:r>
              <a:rPr lang="de-DE" sz="1600" dirty="0"/>
              <a:t>                "arn:aws:s3:::</a:t>
            </a:r>
            <a:r>
              <a:rPr lang="de-DE" sz="1600" dirty="0" err="1"/>
              <a:t>mymodels</a:t>
            </a:r>
            <a:r>
              <a:rPr lang="de-DE" sz="1600" dirty="0"/>
              <a:t>/*"</a:t>
            </a:r>
          </a:p>
          <a:p>
            <a:r>
              <a:rPr lang="de-DE" sz="1600" dirty="0"/>
              <a:t>            ]</a:t>
            </a:r>
          </a:p>
          <a:p>
            <a:r>
              <a:rPr lang="de-DE" sz="1600" dirty="0"/>
              <a:t>        }</a:t>
            </a:r>
          </a:p>
          <a:p>
            <a:endParaRPr lang="de-DE" sz="1600" dirty="0"/>
          </a:p>
        </p:txBody>
      </p:sp>
    </p:spTree>
    <p:extLst>
      <p:ext uri="{BB962C8B-B14F-4D97-AF65-F5344CB8AC3E}">
        <p14:creationId xmlns:p14="http://schemas.microsoft.com/office/powerpoint/2010/main" val="3667903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FB57F-BB9B-044F-BDB1-D34AA286C0A0}"/>
              </a:ext>
            </a:extLst>
          </p:cNvPr>
          <p:cNvSpPr>
            <a:spLocks noGrp="1"/>
          </p:cNvSpPr>
          <p:nvPr>
            <p:ph type="title"/>
          </p:nvPr>
        </p:nvSpPr>
        <p:spPr>
          <a:xfrm>
            <a:off x="336550" y="309808"/>
            <a:ext cx="8205304" cy="545741"/>
          </a:xfrm>
        </p:spPr>
        <p:txBody>
          <a:bodyPr/>
          <a:lstStyle/>
          <a:p>
            <a:r>
              <a:rPr lang="de-DE" dirty="0"/>
              <a:t>IAM Actions</a:t>
            </a:r>
          </a:p>
        </p:txBody>
      </p:sp>
      <p:pic>
        <p:nvPicPr>
          <p:cNvPr id="5" name="Picture Placeholder 4">
            <a:extLst>
              <a:ext uri="{FF2B5EF4-FFF2-40B4-BE49-F238E27FC236}">
                <a16:creationId xmlns:a16="http://schemas.microsoft.com/office/drawing/2014/main" id="{E49E824D-9E99-4440-A461-894A712D5CC8}"/>
              </a:ext>
            </a:extLst>
          </p:cNvPr>
          <p:cNvPicPr>
            <a:picLocks noGrp="1" noChangeAspect="1"/>
          </p:cNvPicPr>
          <p:nvPr>
            <p:ph type="pic" sz="quarter" idx="10"/>
          </p:nvPr>
        </p:nvPicPr>
        <p:blipFill>
          <a:blip r:embed="rId3"/>
          <a:srcRect t="11242" b="11242"/>
          <a:stretch>
            <a:fillRect/>
          </a:stretch>
        </p:blipFill>
        <p:spPr>
          <a:xfrm>
            <a:off x="336550" y="1119541"/>
            <a:ext cx="8395220" cy="3336345"/>
          </a:xfrm>
        </p:spPr>
      </p:pic>
      <p:sp>
        <p:nvSpPr>
          <p:cNvPr id="6" name="TextBox 5">
            <a:extLst>
              <a:ext uri="{FF2B5EF4-FFF2-40B4-BE49-F238E27FC236}">
                <a16:creationId xmlns:a16="http://schemas.microsoft.com/office/drawing/2014/main" id="{6F408E40-9E40-E34F-9F6B-0311D2154B15}"/>
              </a:ext>
            </a:extLst>
          </p:cNvPr>
          <p:cNvSpPr txBox="1"/>
          <p:nvPr/>
        </p:nvSpPr>
        <p:spPr>
          <a:xfrm>
            <a:off x="336550" y="1119541"/>
            <a:ext cx="8395220" cy="3354765"/>
          </a:xfrm>
          <a:prstGeom prst="rect">
            <a:avLst/>
          </a:prstGeom>
          <a:solidFill>
            <a:schemeClr val="bg2">
              <a:alpha val="90000"/>
            </a:schemeClr>
          </a:solidFill>
        </p:spPr>
        <p:txBody>
          <a:bodyPr wrap="square" rtlCol="0">
            <a:spAutoFit/>
          </a:bodyPr>
          <a:lstStyle/>
          <a:p>
            <a:endParaRPr lang="de-DE" b="1" dirty="0"/>
          </a:p>
          <a:p>
            <a:endParaRPr lang="de-DE" b="1" dirty="0"/>
          </a:p>
          <a:p>
            <a:endParaRPr lang="de-DE" b="1" dirty="0"/>
          </a:p>
          <a:p>
            <a:endParaRPr lang="de-DE" b="1" dirty="0"/>
          </a:p>
          <a:p>
            <a:r>
              <a:rPr lang="de-DE" b="1" u="sng" dirty="0" err="1">
                <a:solidFill>
                  <a:srgbClr val="FA9601"/>
                </a:solidFill>
              </a:rPr>
              <a:t>Full</a:t>
            </a:r>
            <a:r>
              <a:rPr lang="de-DE" b="1" u="sng" dirty="0">
                <a:solidFill>
                  <a:srgbClr val="FA9601"/>
                </a:solidFill>
              </a:rPr>
              <a:t> </a:t>
            </a:r>
            <a:r>
              <a:rPr lang="de-DE" b="1" u="sng" dirty="0" err="1">
                <a:solidFill>
                  <a:srgbClr val="FA9601"/>
                </a:solidFill>
              </a:rPr>
              <a:t>reference</a:t>
            </a:r>
            <a:r>
              <a:rPr lang="de-DE" b="1" u="sng" dirty="0">
                <a:solidFill>
                  <a:srgbClr val="FA9601"/>
                </a:solidFill>
              </a:rPr>
              <a:t>:</a:t>
            </a:r>
          </a:p>
          <a:p>
            <a:endParaRPr lang="de-DE" b="1" dirty="0"/>
          </a:p>
          <a:p>
            <a:r>
              <a:rPr lang="de-DE" sz="1600" b="1" dirty="0">
                <a:solidFill>
                  <a:srgbClr val="FA9601"/>
                </a:solidFill>
              </a:rPr>
              <a:t>https://docs.aws.amazon.com/sagemaker/latest/dg/api-permissions-reference.html</a:t>
            </a:r>
          </a:p>
          <a:p>
            <a:endParaRPr lang="de-DE" sz="1600" b="1" dirty="0"/>
          </a:p>
          <a:p>
            <a:endParaRPr lang="de-DE" b="1" dirty="0"/>
          </a:p>
          <a:p>
            <a:endParaRPr lang="de-DE" b="1" dirty="0"/>
          </a:p>
          <a:p>
            <a:endParaRPr lang="de-DE" b="1" dirty="0"/>
          </a:p>
          <a:p>
            <a:endParaRPr lang="de-DE" b="1" dirty="0"/>
          </a:p>
        </p:txBody>
      </p:sp>
    </p:spTree>
    <p:extLst>
      <p:ext uri="{BB962C8B-B14F-4D97-AF65-F5344CB8AC3E}">
        <p14:creationId xmlns:p14="http://schemas.microsoft.com/office/powerpoint/2010/main" val="88581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13BA6-6AB0-054E-865A-27DA978F9A20}"/>
              </a:ext>
            </a:extLst>
          </p:cNvPr>
          <p:cNvSpPr>
            <a:spLocks noGrp="1"/>
          </p:cNvSpPr>
          <p:nvPr>
            <p:ph type="title"/>
          </p:nvPr>
        </p:nvSpPr>
        <p:spPr/>
        <p:txBody>
          <a:bodyPr/>
          <a:lstStyle/>
          <a:p>
            <a:r>
              <a:rPr lang="de-DE" dirty="0"/>
              <a:t>Network </a:t>
            </a:r>
            <a:r>
              <a:rPr lang="de-DE" dirty="0" err="1"/>
              <a:t>security</a:t>
            </a:r>
            <a:endParaRPr lang="de-DE" dirty="0"/>
          </a:p>
        </p:txBody>
      </p:sp>
    </p:spTree>
    <p:extLst>
      <p:ext uri="{BB962C8B-B14F-4D97-AF65-F5344CB8AC3E}">
        <p14:creationId xmlns:p14="http://schemas.microsoft.com/office/powerpoint/2010/main" val="2125037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977FB-F13E-D542-B7F1-BF5954163B59}"/>
              </a:ext>
            </a:extLst>
          </p:cNvPr>
          <p:cNvSpPr>
            <a:spLocks noGrp="1"/>
          </p:cNvSpPr>
          <p:nvPr>
            <p:ph type="title"/>
          </p:nvPr>
        </p:nvSpPr>
        <p:spPr>
          <a:xfrm>
            <a:off x="396392" y="1969202"/>
            <a:ext cx="8747607" cy="930105"/>
          </a:xfrm>
        </p:spPr>
        <p:txBody>
          <a:bodyPr/>
          <a:lstStyle/>
          <a:p>
            <a:r>
              <a:rPr lang="en-US" dirty="0">
                <a:solidFill>
                  <a:prstClr val="white"/>
                </a:solidFill>
                <a:latin typeface="Arial"/>
                <a:cs typeface="Arial"/>
              </a:rPr>
              <a:t>Amazon </a:t>
            </a:r>
            <a:r>
              <a:rPr lang="en-US" dirty="0" err="1">
                <a:solidFill>
                  <a:prstClr val="white"/>
                </a:solidFill>
                <a:latin typeface="Arial"/>
                <a:cs typeface="Arial"/>
              </a:rPr>
              <a:t>SageMaker</a:t>
            </a:r>
            <a:r>
              <a:rPr lang="en-US" dirty="0">
                <a:solidFill>
                  <a:prstClr val="white"/>
                </a:solidFill>
                <a:latin typeface="Arial"/>
                <a:cs typeface="Arial"/>
              </a:rPr>
              <a:t> API and SDKs</a:t>
            </a:r>
            <a:endParaRPr lang="de-DE" dirty="0"/>
          </a:p>
        </p:txBody>
      </p:sp>
    </p:spTree>
    <p:extLst>
      <p:ext uri="{BB962C8B-B14F-4D97-AF65-F5344CB8AC3E}">
        <p14:creationId xmlns:p14="http://schemas.microsoft.com/office/powerpoint/2010/main" val="2903933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BFFED-9B37-E44B-971F-F2388E248961}"/>
              </a:ext>
            </a:extLst>
          </p:cNvPr>
          <p:cNvSpPr>
            <a:spLocks noGrp="1"/>
          </p:cNvSpPr>
          <p:nvPr>
            <p:ph type="title"/>
          </p:nvPr>
        </p:nvSpPr>
        <p:spPr/>
        <p:txBody>
          <a:bodyPr/>
          <a:lstStyle/>
          <a:p>
            <a:r>
              <a:rPr lang="de-DE" dirty="0"/>
              <a:t>Amazon </a:t>
            </a:r>
            <a:r>
              <a:rPr lang="de-DE" dirty="0" err="1"/>
              <a:t>SageMaker</a:t>
            </a:r>
            <a:r>
              <a:rPr lang="de-DE" dirty="0"/>
              <a:t> SDKs</a:t>
            </a:r>
          </a:p>
        </p:txBody>
      </p:sp>
      <p:sp>
        <p:nvSpPr>
          <p:cNvPr id="3" name="Text Placeholder 2">
            <a:extLst>
              <a:ext uri="{FF2B5EF4-FFF2-40B4-BE49-F238E27FC236}">
                <a16:creationId xmlns:a16="http://schemas.microsoft.com/office/drawing/2014/main" id="{1A598B8E-8287-4F44-B597-B2CAFDB472B1}"/>
              </a:ext>
            </a:extLst>
          </p:cNvPr>
          <p:cNvSpPr>
            <a:spLocks noGrp="1"/>
          </p:cNvSpPr>
          <p:nvPr>
            <p:ph type="body" sz="quarter" idx="10"/>
          </p:nvPr>
        </p:nvSpPr>
        <p:spPr/>
        <p:txBody>
          <a:bodyPr/>
          <a:lstStyle/>
          <a:p>
            <a:r>
              <a:rPr lang="en-US" u="sng" dirty="0"/>
              <a:t>AWS Software Development Kit</a:t>
            </a:r>
          </a:p>
          <a:p>
            <a:endParaRPr lang="en-US" sz="1600" dirty="0"/>
          </a:p>
          <a:p>
            <a:pPr marL="285750" indent="-285750">
              <a:spcAft>
                <a:spcPts val="1200"/>
              </a:spcAft>
              <a:buFont typeface="Arial" panose="020B0604020202020204" pitchFamily="34" charset="0"/>
              <a:buChar char="•"/>
            </a:pPr>
            <a:r>
              <a:rPr lang="en-US" sz="1600" dirty="0"/>
              <a:t>Supporting multiple Development languages and platforms</a:t>
            </a:r>
          </a:p>
          <a:p>
            <a:pPr marL="285750" indent="-285750">
              <a:spcAft>
                <a:spcPts val="1200"/>
              </a:spcAft>
              <a:buFont typeface="Arial" panose="020B0604020202020204" pitchFamily="34" charset="0"/>
              <a:buChar char="•"/>
            </a:pPr>
            <a:r>
              <a:rPr lang="en-US" sz="1600" dirty="0" err="1"/>
              <a:t>SageMaker</a:t>
            </a:r>
            <a:r>
              <a:rPr lang="en-US" sz="1600" dirty="0"/>
              <a:t> Service API to automate common tasks</a:t>
            </a:r>
          </a:p>
          <a:p>
            <a:pPr marL="285750" indent="-285750">
              <a:spcAft>
                <a:spcPts val="1200"/>
              </a:spcAft>
              <a:buFont typeface="Arial" panose="020B0604020202020204" pitchFamily="34" charset="0"/>
              <a:buChar char="•"/>
            </a:pPr>
            <a:r>
              <a:rPr lang="en-US" sz="1600" dirty="0"/>
              <a:t>Runtime API for inference requests against hosted models</a:t>
            </a:r>
          </a:p>
          <a:p>
            <a:pPr marL="285750" indent="-285750">
              <a:spcAft>
                <a:spcPts val="1200"/>
              </a:spcAft>
              <a:buFont typeface="Arial" panose="020B0604020202020204" pitchFamily="34" charset="0"/>
              <a:buChar char="•"/>
            </a:pPr>
            <a:r>
              <a:rPr lang="en-US" sz="1600" dirty="0"/>
              <a:t>Boto3 SDK for Python</a:t>
            </a:r>
            <a:endParaRPr lang="en-US" dirty="0"/>
          </a:p>
        </p:txBody>
      </p:sp>
      <p:sp>
        <p:nvSpPr>
          <p:cNvPr id="4" name="Text Placeholder 3">
            <a:extLst>
              <a:ext uri="{FF2B5EF4-FFF2-40B4-BE49-F238E27FC236}">
                <a16:creationId xmlns:a16="http://schemas.microsoft.com/office/drawing/2014/main" id="{B5EF7FAB-1146-EF44-9C3B-8E6E409EC589}"/>
              </a:ext>
            </a:extLst>
          </p:cNvPr>
          <p:cNvSpPr>
            <a:spLocks noGrp="1"/>
          </p:cNvSpPr>
          <p:nvPr>
            <p:ph type="body" sz="quarter" idx="11"/>
          </p:nvPr>
        </p:nvSpPr>
        <p:spPr/>
        <p:txBody>
          <a:bodyPr/>
          <a:lstStyle/>
          <a:p>
            <a:r>
              <a:rPr lang="de-DE" u="sng" dirty="0"/>
              <a:t>Amazon </a:t>
            </a:r>
            <a:r>
              <a:rPr lang="de-DE" u="sng" dirty="0" err="1"/>
              <a:t>SageMaker</a:t>
            </a:r>
            <a:r>
              <a:rPr lang="de-DE" u="sng" dirty="0"/>
              <a:t> Libraries</a:t>
            </a:r>
          </a:p>
          <a:p>
            <a:endParaRPr lang="de-DE" dirty="0"/>
          </a:p>
          <a:p>
            <a:pPr marL="285750" indent="-285750">
              <a:buFont typeface="Arial" panose="020B0604020202020204" pitchFamily="34" charset="0"/>
              <a:buChar char="•"/>
            </a:pPr>
            <a:r>
              <a:rPr lang="de-DE" sz="1600" dirty="0"/>
              <a:t>Apache Spark Library</a:t>
            </a:r>
          </a:p>
          <a:p>
            <a:pPr marL="668700" lvl="1">
              <a:buFont typeface="Arial" panose="020B0604020202020204" pitchFamily="34" charset="0"/>
              <a:buChar char="•"/>
            </a:pPr>
            <a:r>
              <a:rPr lang="de-DE" sz="1600" dirty="0"/>
              <a:t>PySpark SDK</a:t>
            </a:r>
          </a:p>
          <a:p>
            <a:pPr marL="668700" lvl="1">
              <a:buFont typeface="Arial" panose="020B0604020202020204" pitchFamily="34" charset="0"/>
              <a:buChar char="•"/>
            </a:pPr>
            <a:r>
              <a:rPr lang="de-DE" sz="1600" dirty="0"/>
              <a:t>Scala SDK</a:t>
            </a:r>
          </a:p>
          <a:p>
            <a:pPr marL="285750" indent="-285750">
              <a:buFont typeface="Arial" panose="020B0604020202020204" pitchFamily="34" charset="0"/>
              <a:buChar char="•"/>
            </a:pPr>
            <a:r>
              <a:rPr lang="de-DE" sz="1600" dirty="0"/>
              <a:t>High-level Python </a:t>
            </a:r>
            <a:r>
              <a:rPr lang="de-DE" sz="1600" dirty="0" err="1"/>
              <a:t>library</a:t>
            </a:r>
            <a:endParaRPr lang="de-DE" sz="1600" dirty="0"/>
          </a:p>
          <a:p>
            <a:pPr marL="668700" lvl="1">
              <a:buFont typeface="Arial" panose="020B0604020202020204" pitchFamily="34" charset="0"/>
              <a:buChar char="•"/>
            </a:pPr>
            <a:r>
              <a:rPr lang="de-DE" sz="1600" dirty="0" err="1"/>
              <a:t>Estimator</a:t>
            </a:r>
            <a:r>
              <a:rPr lang="de-DE" sz="1600" dirty="0"/>
              <a:t> </a:t>
            </a:r>
            <a:r>
              <a:rPr lang="de-DE" sz="1600" dirty="0" err="1"/>
              <a:t>and</a:t>
            </a:r>
            <a:r>
              <a:rPr lang="de-DE" sz="1600" dirty="0"/>
              <a:t> Model </a:t>
            </a:r>
            <a:r>
              <a:rPr lang="de-DE" sz="1600" dirty="0" err="1"/>
              <a:t>encapsulation</a:t>
            </a:r>
            <a:r>
              <a:rPr lang="de-DE" sz="1600" dirty="0"/>
              <a:t> </a:t>
            </a:r>
            <a:r>
              <a:rPr lang="de-DE" sz="1600" dirty="0" err="1"/>
              <a:t>of</a:t>
            </a:r>
            <a:r>
              <a:rPr lang="de-DE" sz="1600" dirty="0"/>
              <a:t> </a:t>
            </a:r>
            <a:r>
              <a:rPr lang="de-DE" sz="1600" dirty="0" err="1"/>
              <a:t>SageMaker</a:t>
            </a:r>
            <a:r>
              <a:rPr lang="de-DE" sz="1600" dirty="0"/>
              <a:t> SDK</a:t>
            </a:r>
          </a:p>
          <a:p>
            <a:pPr marL="668700" lvl="1">
              <a:buFont typeface="Arial" panose="020B0604020202020204" pitchFamily="34" charset="0"/>
              <a:buChar char="•"/>
            </a:pPr>
            <a:r>
              <a:rPr lang="de-DE" sz="1600" dirty="0" err="1"/>
              <a:t>Supporting</a:t>
            </a:r>
            <a:r>
              <a:rPr lang="de-DE" sz="1600" dirty="0"/>
              <a:t> </a:t>
            </a:r>
            <a:r>
              <a:rPr lang="de-DE" sz="1600" dirty="0" err="1"/>
              <a:t>common</a:t>
            </a:r>
            <a:r>
              <a:rPr lang="de-DE" sz="1600" dirty="0"/>
              <a:t> </a:t>
            </a:r>
            <a:r>
              <a:rPr lang="de-DE" sz="1600" dirty="0" err="1"/>
              <a:t>frameworks</a:t>
            </a:r>
            <a:r>
              <a:rPr lang="de-DE" sz="1600" dirty="0"/>
              <a:t> like </a:t>
            </a:r>
            <a:r>
              <a:rPr lang="de-DE" sz="1600" dirty="0" err="1"/>
              <a:t>MXNet</a:t>
            </a:r>
            <a:r>
              <a:rPr lang="de-DE" sz="1600" dirty="0"/>
              <a:t>, </a:t>
            </a:r>
            <a:r>
              <a:rPr lang="de-DE" sz="1600" dirty="0" err="1"/>
              <a:t>Tensorflow</a:t>
            </a:r>
            <a:r>
              <a:rPr lang="de-DE" sz="1600" dirty="0"/>
              <a:t>, </a:t>
            </a:r>
            <a:r>
              <a:rPr lang="de-DE" sz="1600" dirty="0" err="1"/>
              <a:t>Chainer</a:t>
            </a:r>
            <a:r>
              <a:rPr lang="de-DE" sz="1600" dirty="0"/>
              <a:t>, etc. </a:t>
            </a:r>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3398102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062250-0B10-864F-A542-E11B5F175EEF}"/>
              </a:ext>
            </a:extLst>
          </p:cNvPr>
          <p:cNvSpPr>
            <a:spLocks noGrp="1"/>
          </p:cNvSpPr>
          <p:nvPr>
            <p:ph type="title"/>
          </p:nvPr>
        </p:nvSpPr>
        <p:spPr/>
        <p:txBody>
          <a:bodyPr/>
          <a:lstStyle/>
          <a:p>
            <a:r>
              <a:rPr lang="de-DE" dirty="0" err="1"/>
              <a:t>SageMaker</a:t>
            </a:r>
            <a:r>
              <a:rPr lang="de-DE" dirty="0"/>
              <a:t> Service Boto3 </a:t>
            </a:r>
            <a:r>
              <a:rPr lang="de-DE" dirty="0" err="1"/>
              <a:t>example</a:t>
            </a:r>
            <a:endParaRPr lang="de-DE" dirty="0"/>
          </a:p>
        </p:txBody>
      </p:sp>
      <p:pic>
        <p:nvPicPr>
          <p:cNvPr id="14" name="Picture 13">
            <a:extLst>
              <a:ext uri="{FF2B5EF4-FFF2-40B4-BE49-F238E27FC236}">
                <a16:creationId xmlns:a16="http://schemas.microsoft.com/office/drawing/2014/main" id="{1BDC2C18-B10E-E245-B655-2ADE70D10EA3}"/>
              </a:ext>
            </a:extLst>
          </p:cNvPr>
          <p:cNvPicPr>
            <a:picLocks noChangeAspect="1"/>
          </p:cNvPicPr>
          <p:nvPr/>
        </p:nvPicPr>
        <p:blipFill>
          <a:blip r:embed="rId2"/>
          <a:stretch>
            <a:fillRect/>
          </a:stretch>
        </p:blipFill>
        <p:spPr>
          <a:xfrm>
            <a:off x="398632" y="794478"/>
            <a:ext cx="8340634" cy="3551943"/>
          </a:xfrm>
          <a:prstGeom prst="rect">
            <a:avLst/>
          </a:prstGeom>
        </p:spPr>
      </p:pic>
    </p:spTree>
    <p:extLst>
      <p:ext uri="{BB962C8B-B14F-4D97-AF65-F5344CB8AC3E}">
        <p14:creationId xmlns:p14="http://schemas.microsoft.com/office/powerpoint/2010/main" val="1528868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E15D0-0807-D94E-A018-5AE7958E8AE4}"/>
              </a:ext>
            </a:extLst>
          </p:cNvPr>
          <p:cNvSpPr>
            <a:spLocks noGrp="1"/>
          </p:cNvSpPr>
          <p:nvPr>
            <p:ph type="title"/>
          </p:nvPr>
        </p:nvSpPr>
        <p:spPr/>
        <p:txBody>
          <a:bodyPr/>
          <a:lstStyle/>
          <a:p>
            <a:r>
              <a:rPr lang="de-DE" dirty="0" err="1"/>
              <a:t>SageMaker</a:t>
            </a:r>
            <a:r>
              <a:rPr lang="de-DE" dirty="0"/>
              <a:t> </a:t>
            </a:r>
            <a:r>
              <a:rPr lang="de-DE" dirty="0" err="1"/>
              <a:t>Runtime</a:t>
            </a:r>
            <a:r>
              <a:rPr lang="de-DE" dirty="0"/>
              <a:t> Boto3 </a:t>
            </a:r>
            <a:r>
              <a:rPr lang="de-DE" dirty="0" err="1"/>
              <a:t>example</a:t>
            </a:r>
            <a:endParaRPr lang="de-DE" dirty="0"/>
          </a:p>
        </p:txBody>
      </p:sp>
      <p:pic>
        <p:nvPicPr>
          <p:cNvPr id="4" name="Picture 3">
            <a:extLst>
              <a:ext uri="{FF2B5EF4-FFF2-40B4-BE49-F238E27FC236}">
                <a16:creationId xmlns:a16="http://schemas.microsoft.com/office/drawing/2014/main" id="{B1B16D6C-1E04-4D44-A459-37C66ED1AB67}"/>
              </a:ext>
            </a:extLst>
          </p:cNvPr>
          <p:cNvPicPr>
            <a:picLocks noChangeAspect="1"/>
          </p:cNvPicPr>
          <p:nvPr/>
        </p:nvPicPr>
        <p:blipFill>
          <a:blip r:embed="rId2"/>
          <a:stretch>
            <a:fillRect/>
          </a:stretch>
        </p:blipFill>
        <p:spPr>
          <a:xfrm>
            <a:off x="449705" y="793749"/>
            <a:ext cx="8092388" cy="3827481"/>
          </a:xfrm>
          <a:prstGeom prst="rect">
            <a:avLst/>
          </a:prstGeom>
        </p:spPr>
      </p:pic>
    </p:spTree>
    <p:extLst>
      <p:ext uri="{BB962C8B-B14F-4D97-AF65-F5344CB8AC3E}">
        <p14:creationId xmlns:p14="http://schemas.microsoft.com/office/powerpoint/2010/main" val="336457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51F9F1-DB9E-9041-99D5-F453FB3E7D3E}"/>
              </a:ext>
            </a:extLst>
          </p:cNvPr>
          <p:cNvPicPr>
            <a:picLocks noChangeAspect="1"/>
          </p:cNvPicPr>
          <p:nvPr/>
        </p:nvPicPr>
        <p:blipFill>
          <a:blip r:embed="rId2"/>
          <a:stretch>
            <a:fillRect/>
          </a:stretch>
        </p:blipFill>
        <p:spPr>
          <a:xfrm>
            <a:off x="336789" y="1079292"/>
            <a:ext cx="8557034" cy="3870282"/>
          </a:xfrm>
          <a:prstGeom prst="rect">
            <a:avLst/>
          </a:prstGeom>
        </p:spPr>
      </p:pic>
      <p:sp>
        <p:nvSpPr>
          <p:cNvPr id="5" name="Title 4">
            <a:extLst>
              <a:ext uri="{FF2B5EF4-FFF2-40B4-BE49-F238E27FC236}">
                <a16:creationId xmlns:a16="http://schemas.microsoft.com/office/drawing/2014/main" id="{2F062250-0B10-864F-A542-E11B5F175EEF}"/>
              </a:ext>
            </a:extLst>
          </p:cNvPr>
          <p:cNvSpPr>
            <a:spLocks noGrp="1"/>
          </p:cNvSpPr>
          <p:nvPr>
            <p:ph type="title"/>
          </p:nvPr>
        </p:nvSpPr>
        <p:spPr/>
        <p:txBody>
          <a:bodyPr/>
          <a:lstStyle/>
          <a:p>
            <a:r>
              <a:rPr lang="de-DE" dirty="0" err="1"/>
              <a:t>SageMaker</a:t>
            </a:r>
            <a:r>
              <a:rPr lang="de-DE" dirty="0"/>
              <a:t> </a:t>
            </a:r>
            <a:r>
              <a:rPr lang="de-DE" dirty="0" err="1"/>
              <a:t>MXNet</a:t>
            </a:r>
            <a:r>
              <a:rPr lang="de-DE" dirty="0"/>
              <a:t> </a:t>
            </a:r>
            <a:r>
              <a:rPr lang="de-DE" dirty="0" err="1"/>
              <a:t>Estimator</a:t>
            </a:r>
            <a:r>
              <a:rPr lang="de-DE" dirty="0"/>
              <a:t> </a:t>
            </a:r>
            <a:r>
              <a:rPr lang="de-DE" dirty="0" err="1"/>
              <a:t>example</a:t>
            </a:r>
            <a:endParaRPr lang="de-DE" dirty="0"/>
          </a:p>
        </p:txBody>
      </p:sp>
    </p:spTree>
    <p:extLst>
      <p:ext uri="{BB962C8B-B14F-4D97-AF65-F5344CB8AC3E}">
        <p14:creationId xmlns:p14="http://schemas.microsoft.com/office/powerpoint/2010/main" val="665792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9FCED7-749E-9343-982B-3C0EE40C245B}"/>
              </a:ext>
            </a:extLst>
          </p:cNvPr>
          <p:cNvSpPr>
            <a:spLocks noGrp="1"/>
          </p:cNvSpPr>
          <p:nvPr>
            <p:ph type="title"/>
          </p:nvPr>
        </p:nvSpPr>
        <p:spPr/>
        <p:txBody>
          <a:bodyPr/>
          <a:lstStyle/>
          <a:p>
            <a:r>
              <a:rPr lang="en-US" dirty="0"/>
              <a:t>Amazon Virtual Private Cloud (VPC)</a:t>
            </a:r>
          </a:p>
        </p:txBody>
      </p:sp>
      <p:sp>
        <p:nvSpPr>
          <p:cNvPr id="20" name="Content Placeholder 19">
            <a:extLst>
              <a:ext uri="{FF2B5EF4-FFF2-40B4-BE49-F238E27FC236}">
                <a16:creationId xmlns:a16="http://schemas.microsoft.com/office/drawing/2014/main" id="{03830EB9-B3C2-5D47-BE9A-02D9944CD9F5}"/>
              </a:ext>
            </a:extLst>
          </p:cNvPr>
          <p:cNvSpPr>
            <a:spLocks noGrp="1"/>
          </p:cNvSpPr>
          <p:nvPr>
            <p:ph sz="half" idx="1"/>
          </p:nvPr>
        </p:nvSpPr>
        <p:spPr>
          <a:xfrm>
            <a:off x="336789" y="1024478"/>
            <a:ext cx="8205304" cy="3472073"/>
          </a:xfrm>
        </p:spPr>
        <p:txBody>
          <a:bodyPr>
            <a:noAutofit/>
          </a:bodyPr>
          <a:lstStyle/>
          <a:p>
            <a:r>
              <a:rPr lang="en-US" dirty="0"/>
              <a:t>Your own logically isolated section of AWS</a:t>
            </a:r>
          </a:p>
          <a:p>
            <a:r>
              <a:rPr lang="en-US" dirty="0"/>
              <a:t>Bring your network:</a:t>
            </a:r>
          </a:p>
          <a:p>
            <a:pPr marL="742950" lvl="2" indent="-342900"/>
            <a:r>
              <a:rPr lang="en-US" sz="2000" dirty="0"/>
              <a:t>IP Addresses</a:t>
            </a:r>
          </a:p>
          <a:p>
            <a:pPr marL="742950" lvl="2" indent="-342900"/>
            <a:r>
              <a:rPr lang="en-US" sz="2000" dirty="0"/>
              <a:t>Subnets</a:t>
            </a:r>
          </a:p>
          <a:p>
            <a:pPr marL="742950" lvl="2" indent="-342900"/>
            <a:r>
              <a:rPr lang="en-US" sz="2000" dirty="0"/>
              <a:t>Network Topology</a:t>
            </a:r>
          </a:p>
          <a:p>
            <a:pPr marL="742950" lvl="2" indent="-342900"/>
            <a:r>
              <a:rPr lang="en-US" sz="2000" dirty="0"/>
              <a:t>Routing Tables</a:t>
            </a:r>
          </a:p>
          <a:p>
            <a:r>
              <a:rPr lang="en-US" dirty="0"/>
              <a:t>Multiple Connectivity Options</a:t>
            </a:r>
          </a:p>
          <a:p>
            <a:r>
              <a:rPr lang="en-US" dirty="0"/>
              <a:t>Advanced Security Features</a:t>
            </a:r>
          </a:p>
        </p:txBody>
      </p:sp>
    </p:spTree>
    <p:extLst>
      <p:ext uri="{BB962C8B-B14F-4D97-AF65-F5344CB8AC3E}">
        <p14:creationId xmlns:p14="http://schemas.microsoft.com/office/powerpoint/2010/main" val="2898328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446409" y="1907727"/>
            <a:ext cx="5771033" cy="2434236"/>
          </a:xfrm>
          <a:prstGeom prst="roundRect">
            <a:avLst>
              <a:gd name="adj" fmla="val 9818"/>
            </a:avLst>
          </a:prstGeom>
          <a:solidFill>
            <a:schemeClr val="accent6"/>
          </a:solid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lIns="68589" tIns="34295" rIns="68589" bIns="34295"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516C"/>
              </a:solidFill>
              <a:effectLst/>
              <a:uLnTx/>
              <a:uFillTx/>
              <a:latin typeface="Arial"/>
              <a:ea typeface="+mn-ea"/>
              <a:cs typeface="Arial"/>
            </a:endParaRPr>
          </a:p>
        </p:txBody>
      </p:sp>
      <p:pic>
        <p:nvPicPr>
          <p:cNvPr id="42" name="Picture 41"/>
          <p:cNvPicPr>
            <a:picLocks noChangeAspect="1"/>
          </p:cNvPicPr>
          <p:nvPr/>
        </p:nvPicPr>
        <p:blipFill>
          <a:blip r:embed="rId3"/>
          <a:stretch>
            <a:fillRect/>
          </a:stretch>
        </p:blipFill>
        <p:spPr>
          <a:xfrm>
            <a:off x="4058006" y="3376185"/>
            <a:ext cx="547840" cy="567761"/>
          </a:xfrm>
          <a:prstGeom prst="rect">
            <a:avLst/>
          </a:prstGeom>
        </p:spPr>
      </p:pic>
      <p:pic>
        <p:nvPicPr>
          <p:cNvPr id="34" name="Picture 33"/>
          <p:cNvPicPr>
            <a:picLocks noChangeAspect="1"/>
          </p:cNvPicPr>
          <p:nvPr/>
        </p:nvPicPr>
        <p:blipFill>
          <a:blip r:embed="rId3"/>
          <a:stretch>
            <a:fillRect/>
          </a:stretch>
        </p:blipFill>
        <p:spPr>
          <a:xfrm>
            <a:off x="4060660" y="2328435"/>
            <a:ext cx="547840" cy="567761"/>
          </a:xfrm>
          <a:prstGeom prst="rect">
            <a:avLst/>
          </a:prstGeom>
        </p:spPr>
      </p:pic>
      <p:pic>
        <p:nvPicPr>
          <p:cNvPr id="37" name="Picture 36"/>
          <p:cNvPicPr>
            <a:picLocks noChangeAspect="1"/>
          </p:cNvPicPr>
          <p:nvPr/>
        </p:nvPicPr>
        <p:blipFill>
          <a:blip r:embed="rId4"/>
          <a:stretch>
            <a:fillRect/>
          </a:stretch>
        </p:blipFill>
        <p:spPr>
          <a:xfrm>
            <a:off x="1661775" y="1742627"/>
            <a:ext cx="508000" cy="330200"/>
          </a:xfrm>
          <a:prstGeom prst="rect">
            <a:avLst/>
          </a:prstGeom>
        </p:spPr>
      </p:pic>
      <p:sp>
        <p:nvSpPr>
          <p:cNvPr id="2" name="Title 1"/>
          <p:cNvSpPr>
            <a:spLocks noGrp="1"/>
          </p:cNvSpPr>
          <p:nvPr>
            <p:ph type="title"/>
          </p:nvPr>
        </p:nvSpPr>
        <p:spPr>
          <a:xfrm>
            <a:off x="381000" y="172642"/>
            <a:ext cx="8382000" cy="789447"/>
          </a:xfrm>
        </p:spPr>
        <p:txBody>
          <a:bodyPr>
            <a:normAutofit/>
          </a:bodyPr>
          <a:lstStyle/>
          <a:p>
            <a:r>
              <a:rPr lang="en-US" b="1" dirty="0"/>
              <a:t>Amazon VPC</a:t>
            </a:r>
            <a:endParaRPr lang="en-US" sz="2700" b="1" dirty="0">
              <a:solidFill>
                <a:schemeClr val="accent1">
                  <a:alpha val="99000"/>
                </a:schemeClr>
              </a:solidFill>
            </a:endParaRPr>
          </a:p>
        </p:txBody>
      </p:sp>
      <p:sp>
        <p:nvSpPr>
          <p:cNvPr id="23" name="Rounded Rectangle 22"/>
          <p:cNvSpPr/>
          <p:nvPr/>
        </p:nvSpPr>
        <p:spPr>
          <a:xfrm>
            <a:off x="1840471" y="2117992"/>
            <a:ext cx="1888206" cy="214717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lIns="68589" tIns="34295" rIns="68589" bIns="34295"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516C"/>
              </a:solidFill>
              <a:effectLst/>
              <a:uLnTx/>
              <a:uFillTx/>
              <a:latin typeface="Arial"/>
              <a:ea typeface="+mn-ea"/>
              <a:cs typeface="Arial"/>
            </a:endParaRPr>
          </a:p>
        </p:txBody>
      </p:sp>
      <p:sp>
        <p:nvSpPr>
          <p:cNvPr id="26" name="TextBox 37"/>
          <p:cNvSpPr txBox="1">
            <a:spLocks noChangeArrowheads="1"/>
          </p:cNvSpPr>
          <p:nvPr/>
        </p:nvSpPr>
        <p:spPr bwMode="auto">
          <a:xfrm>
            <a:off x="2096956" y="4057417"/>
            <a:ext cx="1313609" cy="207749"/>
          </a:xfrm>
          <a:prstGeom prst="rect">
            <a:avLst/>
          </a:prstGeom>
          <a:noFill/>
          <a:ln w="9525">
            <a:noFill/>
            <a:miter lim="800000"/>
            <a:headEnd/>
            <a:tailEnd/>
          </a:ln>
        </p:spPr>
        <p:txBody>
          <a:bodyPr lIns="68589" tIns="34295" rIns="68589" bIns="34295">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6AE1E"/>
                </a:solidFill>
                <a:effectLst/>
                <a:uLnTx/>
                <a:uFillTx/>
                <a:latin typeface="Arial"/>
                <a:ea typeface="Verdana" pitchFamily="34" charset="0"/>
                <a:cs typeface="Arial"/>
              </a:rPr>
              <a:t>Availability Zone ‘A’</a:t>
            </a:r>
          </a:p>
        </p:txBody>
      </p:sp>
      <p:sp>
        <p:nvSpPr>
          <p:cNvPr id="27" name="Rounded Rectangle 26"/>
          <p:cNvSpPr/>
          <p:nvPr/>
        </p:nvSpPr>
        <p:spPr>
          <a:xfrm>
            <a:off x="4993780" y="2117992"/>
            <a:ext cx="1888206" cy="2147174"/>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lIns="68589" tIns="34295" rIns="68589" bIns="34295"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516C"/>
              </a:solidFill>
              <a:effectLst/>
              <a:uLnTx/>
              <a:uFillTx/>
              <a:latin typeface="Arial"/>
              <a:ea typeface="+mn-ea"/>
              <a:cs typeface="Arial"/>
            </a:endParaRPr>
          </a:p>
        </p:txBody>
      </p:sp>
      <p:sp>
        <p:nvSpPr>
          <p:cNvPr id="28" name="TextBox 37"/>
          <p:cNvSpPr txBox="1">
            <a:spLocks noChangeArrowheads="1"/>
          </p:cNvSpPr>
          <p:nvPr/>
        </p:nvSpPr>
        <p:spPr bwMode="auto">
          <a:xfrm>
            <a:off x="5347034" y="4056412"/>
            <a:ext cx="1313609" cy="207749"/>
          </a:xfrm>
          <a:prstGeom prst="rect">
            <a:avLst/>
          </a:prstGeom>
          <a:noFill/>
          <a:ln w="9525">
            <a:noFill/>
            <a:miter lim="800000"/>
            <a:headEnd/>
            <a:tailEnd/>
          </a:ln>
        </p:spPr>
        <p:txBody>
          <a:bodyPr lIns="68589" tIns="34295" rIns="68589" bIns="34295">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6AE1E"/>
                </a:solidFill>
                <a:effectLst/>
                <a:uLnTx/>
                <a:uFillTx/>
                <a:latin typeface="Arial"/>
                <a:ea typeface="Verdana" pitchFamily="34" charset="0"/>
                <a:cs typeface="Arial"/>
              </a:rPr>
              <a:t>Availability Zone ‘B’</a:t>
            </a:r>
          </a:p>
        </p:txBody>
      </p:sp>
      <p:cxnSp>
        <p:nvCxnSpPr>
          <p:cNvPr id="25" name="Straight Arrow Connector 24"/>
          <p:cNvCxnSpPr/>
          <p:nvPr/>
        </p:nvCxnSpPr>
        <p:spPr>
          <a:xfrm>
            <a:off x="4331926" y="1711512"/>
            <a:ext cx="0" cy="602365"/>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4331926" y="3900876"/>
            <a:ext cx="2482" cy="638609"/>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968669" y="2323829"/>
            <a:ext cx="1479820" cy="662355"/>
          </a:xfrm>
          <a:prstGeom prst="roundRect">
            <a:avLst>
              <a:gd name="adj" fmla="val 9818"/>
            </a:avLst>
          </a:prstGeom>
          <a:noFill/>
          <a:ln w="190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lIns="68589" tIns="34295" rIns="68589" bIns="34295"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516C"/>
              </a:solidFill>
              <a:effectLst/>
              <a:uLnTx/>
              <a:uFillTx/>
              <a:latin typeface="Arial"/>
              <a:ea typeface="+mn-ea"/>
              <a:cs typeface="Arial"/>
            </a:endParaRPr>
          </a:p>
        </p:txBody>
      </p:sp>
      <p:sp>
        <p:nvSpPr>
          <p:cNvPr id="12" name="Rounded Rectangle 11"/>
          <p:cNvSpPr/>
          <p:nvPr/>
        </p:nvSpPr>
        <p:spPr>
          <a:xfrm>
            <a:off x="5197973" y="2323829"/>
            <a:ext cx="1479820" cy="662356"/>
          </a:xfrm>
          <a:prstGeom prst="roundRect">
            <a:avLst>
              <a:gd name="adj" fmla="val 9818"/>
            </a:avLst>
          </a:prstGeom>
          <a:noFill/>
          <a:ln w="190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lIns="68589" tIns="34295" rIns="68589" bIns="34295"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516C"/>
              </a:solidFill>
              <a:effectLst/>
              <a:uLnTx/>
              <a:uFillTx/>
              <a:latin typeface="Arial"/>
              <a:ea typeface="+mn-ea"/>
              <a:cs typeface="Arial"/>
            </a:endParaRPr>
          </a:p>
        </p:txBody>
      </p:sp>
      <p:sp>
        <p:nvSpPr>
          <p:cNvPr id="29" name="Rounded Rectangle 28"/>
          <p:cNvSpPr/>
          <p:nvPr/>
        </p:nvSpPr>
        <p:spPr>
          <a:xfrm>
            <a:off x="1968669" y="3325967"/>
            <a:ext cx="1479820" cy="662355"/>
          </a:xfrm>
          <a:prstGeom prst="roundRect">
            <a:avLst>
              <a:gd name="adj" fmla="val 9818"/>
            </a:avLst>
          </a:prstGeom>
          <a:noFill/>
          <a:ln w="190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lIns="68589" tIns="34295" rIns="68589" bIns="34295"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516C"/>
              </a:solidFill>
              <a:effectLst/>
              <a:uLnTx/>
              <a:uFillTx/>
              <a:latin typeface="Arial"/>
              <a:ea typeface="+mn-ea"/>
              <a:cs typeface="Arial"/>
            </a:endParaRPr>
          </a:p>
        </p:txBody>
      </p:sp>
      <p:sp>
        <p:nvSpPr>
          <p:cNvPr id="31" name="Rounded Rectangle 30"/>
          <p:cNvSpPr/>
          <p:nvPr/>
        </p:nvSpPr>
        <p:spPr>
          <a:xfrm>
            <a:off x="5197973" y="3325967"/>
            <a:ext cx="1479820" cy="662356"/>
          </a:xfrm>
          <a:prstGeom prst="roundRect">
            <a:avLst>
              <a:gd name="adj" fmla="val 9818"/>
            </a:avLst>
          </a:prstGeom>
          <a:noFill/>
          <a:ln w="190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lIns="68589" tIns="34295" rIns="68589" bIns="34295"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D516C"/>
              </a:solidFill>
              <a:effectLst/>
              <a:uLnTx/>
              <a:uFillTx/>
              <a:latin typeface="Arial"/>
              <a:ea typeface="+mn-ea"/>
              <a:cs typeface="Arial"/>
            </a:endParaRPr>
          </a:p>
        </p:txBody>
      </p:sp>
      <p:pic>
        <p:nvPicPr>
          <p:cNvPr id="36" name="Picture 35"/>
          <p:cNvPicPr>
            <a:picLocks noChangeAspect="1"/>
          </p:cNvPicPr>
          <p:nvPr/>
        </p:nvPicPr>
        <p:blipFill>
          <a:blip r:embed="rId5"/>
          <a:stretch>
            <a:fillRect/>
          </a:stretch>
        </p:blipFill>
        <p:spPr>
          <a:xfrm>
            <a:off x="2105655" y="2190620"/>
            <a:ext cx="215900" cy="241300"/>
          </a:xfrm>
          <a:prstGeom prst="rect">
            <a:avLst/>
          </a:prstGeom>
        </p:spPr>
      </p:pic>
      <p:pic>
        <p:nvPicPr>
          <p:cNvPr id="39" name="Picture 38"/>
          <p:cNvPicPr>
            <a:picLocks noChangeAspect="1"/>
          </p:cNvPicPr>
          <p:nvPr/>
        </p:nvPicPr>
        <p:blipFill>
          <a:blip r:embed="rId5"/>
          <a:stretch>
            <a:fillRect/>
          </a:stretch>
        </p:blipFill>
        <p:spPr>
          <a:xfrm>
            <a:off x="2105655" y="3187854"/>
            <a:ext cx="215900" cy="241300"/>
          </a:xfrm>
          <a:prstGeom prst="rect">
            <a:avLst/>
          </a:prstGeom>
        </p:spPr>
      </p:pic>
      <p:pic>
        <p:nvPicPr>
          <p:cNvPr id="40" name="Picture 39"/>
          <p:cNvPicPr>
            <a:picLocks noChangeAspect="1"/>
          </p:cNvPicPr>
          <p:nvPr/>
        </p:nvPicPr>
        <p:blipFill>
          <a:blip r:embed="rId5"/>
          <a:stretch>
            <a:fillRect/>
          </a:stretch>
        </p:blipFill>
        <p:spPr>
          <a:xfrm>
            <a:off x="5334133" y="2190620"/>
            <a:ext cx="215900" cy="241300"/>
          </a:xfrm>
          <a:prstGeom prst="rect">
            <a:avLst/>
          </a:prstGeom>
        </p:spPr>
      </p:pic>
      <p:pic>
        <p:nvPicPr>
          <p:cNvPr id="41" name="Picture 40"/>
          <p:cNvPicPr>
            <a:picLocks noChangeAspect="1"/>
          </p:cNvPicPr>
          <p:nvPr/>
        </p:nvPicPr>
        <p:blipFill>
          <a:blip r:embed="rId5"/>
          <a:stretch>
            <a:fillRect/>
          </a:stretch>
        </p:blipFill>
        <p:spPr>
          <a:xfrm>
            <a:off x="5334959" y="3187854"/>
            <a:ext cx="215900" cy="241300"/>
          </a:xfrm>
          <a:prstGeom prst="rect">
            <a:avLst/>
          </a:prstGeom>
        </p:spPr>
      </p:pic>
    </p:spTree>
    <p:extLst>
      <p:ext uri="{BB962C8B-B14F-4D97-AF65-F5344CB8AC3E}">
        <p14:creationId xmlns:p14="http://schemas.microsoft.com/office/powerpoint/2010/main" val="9428095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Network Building Blocks</a:t>
            </a:r>
            <a:br>
              <a:rPr lang="en-US" b="1" dirty="0"/>
            </a:br>
            <a:r>
              <a:rPr lang="en-US" sz="2400" b="1" dirty="0">
                <a:solidFill>
                  <a:schemeClr val="accent1">
                    <a:alpha val="99000"/>
                  </a:schemeClr>
                </a:solidFill>
              </a:rPr>
              <a:t>Network Control – Security Groups</a:t>
            </a:r>
            <a:endParaRPr lang="en-US" sz="2400" dirty="0">
              <a:solidFill>
                <a:schemeClr val="accent1"/>
              </a:solidFill>
            </a:endParaRPr>
          </a:p>
        </p:txBody>
      </p:sp>
      <p:grpSp>
        <p:nvGrpSpPr>
          <p:cNvPr id="150" name="Group 21">
            <a:extLst>
              <a:ext uri="{FF2B5EF4-FFF2-40B4-BE49-F238E27FC236}">
                <a16:creationId xmlns:a16="http://schemas.microsoft.com/office/drawing/2014/main" id="{65F1F171-9770-7543-ABBF-46D2C75B9D46}"/>
              </a:ext>
            </a:extLst>
          </p:cNvPr>
          <p:cNvGrpSpPr>
            <a:grpSpLocks/>
          </p:cNvGrpSpPr>
          <p:nvPr/>
        </p:nvGrpSpPr>
        <p:grpSpPr bwMode="auto">
          <a:xfrm>
            <a:off x="6431224" y="3804968"/>
            <a:ext cx="857139" cy="794174"/>
            <a:chOff x="545458" y="4783771"/>
            <a:chExt cx="2293787" cy="1733798"/>
          </a:xfrm>
          <a:solidFill>
            <a:srgbClr val="F2F4F4"/>
          </a:solidFill>
        </p:grpSpPr>
        <p:sp>
          <p:nvSpPr>
            <p:cNvPr id="151" name="Rounded Rectangle 150">
              <a:extLst>
                <a:ext uri="{FF2B5EF4-FFF2-40B4-BE49-F238E27FC236}">
                  <a16:creationId xmlns:a16="http://schemas.microsoft.com/office/drawing/2014/main" id="{6ADAE5F2-F046-F44A-80AE-74A025350291}"/>
                </a:ext>
              </a:extLst>
            </p:cNvPr>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52" name="Rounded Rectangle 151">
              <a:extLst>
                <a:ext uri="{FF2B5EF4-FFF2-40B4-BE49-F238E27FC236}">
                  <a16:creationId xmlns:a16="http://schemas.microsoft.com/office/drawing/2014/main" id="{AEF962FA-72FD-4042-A769-611E3F545033}"/>
                </a:ext>
              </a:extLst>
            </p:cNvPr>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grpSp>
      <p:grpSp>
        <p:nvGrpSpPr>
          <p:cNvPr id="24" name="Group 23">
            <a:extLst>
              <a:ext uri="{FF2B5EF4-FFF2-40B4-BE49-F238E27FC236}">
                <a16:creationId xmlns:a16="http://schemas.microsoft.com/office/drawing/2014/main" id="{96CE1818-6C72-FC41-9643-016E470ECA22}"/>
              </a:ext>
            </a:extLst>
          </p:cNvPr>
          <p:cNvGrpSpPr/>
          <p:nvPr/>
        </p:nvGrpSpPr>
        <p:grpSpPr>
          <a:xfrm>
            <a:off x="6876290" y="662495"/>
            <a:ext cx="980826" cy="490112"/>
            <a:chOff x="2328021" y="1815800"/>
            <a:chExt cx="980826" cy="490112"/>
          </a:xfrm>
        </p:grpSpPr>
        <p:sp>
          <p:nvSpPr>
            <p:cNvPr id="117" name="Rounded Rectangle 116">
              <a:extLst>
                <a:ext uri="{FF2B5EF4-FFF2-40B4-BE49-F238E27FC236}">
                  <a16:creationId xmlns:a16="http://schemas.microsoft.com/office/drawing/2014/main" id="{CF1DE30A-8EB5-854E-BA80-DB72B4F0F9F5}"/>
                </a:ext>
              </a:extLst>
            </p:cNvPr>
            <p:cNvSpPr/>
            <p:nvPr/>
          </p:nvSpPr>
          <p:spPr>
            <a:xfrm>
              <a:off x="2328021" y="1901273"/>
              <a:ext cx="980826" cy="244470"/>
            </a:xfrm>
            <a:prstGeom prst="roundRect">
              <a:avLst/>
            </a:prstGeom>
            <a:solidFill>
              <a:schemeClr val="accent6">
                <a:lumMod val="50000"/>
              </a:schemeClr>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40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TCP 443</a:t>
              </a:r>
            </a:p>
          </p:txBody>
        </p:sp>
        <p:sp>
          <p:nvSpPr>
            <p:cNvPr id="19" name="Down Arrow 18">
              <a:extLst>
                <a:ext uri="{FF2B5EF4-FFF2-40B4-BE49-F238E27FC236}">
                  <a16:creationId xmlns:a16="http://schemas.microsoft.com/office/drawing/2014/main" id="{FE310FFB-F81F-E64A-894D-B1DE00DCEB32}"/>
                </a:ext>
              </a:extLst>
            </p:cNvPr>
            <p:cNvSpPr/>
            <p:nvPr/>
          </p:nvSpPr>
          <p:spPr>
            <a:xfrm>
              <a:off x="2328021" y="1815800"/>
              <a:ext cx="198061" cy="490112"/>
            </a:xfrm>
            <a:prstGeom prst="downArrow">
              <a:avLst/>
            </a:prstGeom>
            <a:solidFill>
              <a:srgbClr val="00B050"/>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dk1"/>
                </a:solidFill>
              </a:endParaRPr>
            </a:p>
          </p:txBody>
        </p:sp>
      </p:grpSp>
      <p:grpSp>
        <p:nvGrpSpPr>
          <p:cNvPr id="23" name="Group 22">
            <a:extLst>
              <a:ext uri="{FF2B5EF4-FFF2-40B4-BE49-F238E27FC236}">
                <a16:creationId xmlns:a16="http://schemas.microsoft.com/office/drawing/2014/main" id="{49DF6173-1316-4641-A2F5-B4456E71D1DB}"/>
              </a:ext>
            </a:extLst>
          </p:cNvPr>
          <p:cNvGrpSpPr/>
          <p:nvPr/>
        </p:nvGrpSpPr>
        <p:grpSpPr>
          <a:xfrm>
            <a:off x="6897507" y="3117725"/>
            <a:ext cx="1113268" cy="580706"/>
            <a:chOff x="2248497" y="3140876"/>
            <a:chExt cx="1113268" cy="580706"/>
          </a:xfrm>
        </p:grpSpPr>
        <p:sp>
          <p:nvSpPr>
            <p:cNvPr id="148" name="Rounded Rectangle 147">
              <a:extLst>
                <a:ext uri="{FF2B5EF4-FFF2-40B4-BE49-F238E27FC236}">
                  <a16:creationId xmlns:a16="http://schemas.microsoft.com/office/drawing/2014/main" id="{1F8D03B6-32D9-7843-9388-392BF2D79D6C}"/>
                </a:ext>
              </a:extLst>
            </p:cNvPr>
            <p:cNvSpPr/>
            <p:nvPr/>
          </p:nvSpPr>
          <p:spPr>
            <a:xfrm>
              <a:off x="2248497" y="3262364"/>
              <a:ext cx="1113268" cy="244470"/>
            </a:xfrm>
            <a:prstGeom prst="roundRect">
              <a:avLst/>
            </a:prstGeom>
            <a:solidFill>
              <a:schemeClr val="accent6">
                <a:lumMod val="50000"/>
              </a:schemeClr>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40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TCP 443</a:t>
              </a:r>
            </a:p>
          </p:txBody>
        </p:sp>
        <p:sp>
          <p:nvSpPr>
            <p:cNvPr id="149" name="Down Arrow 148">
              <a:extLst>
                <a:ext uri="{FF2B5EF4-FFF2-40B4-BE49-F238E27FC236}">
                  <a16:creationId xmlns:a16="http://schemas.microsoft.com/office/drawing/2014/main" id="{1709BFEF-716D-8B49-8B98-95B3EBEDDDD9}"/>
                </a:ext>
              </a:extLst>
            </p:cNvPr>
            <p:cNvSpPr/>
            <p:nvPr/>
          </p:nvSpPr>
          <p:spPr>
            <a:xfrm>
              <a:off x="2248497" y="3140876"/>
              <a:ext cx="198061" cy="580706"/>
            </a:xfrm>
            <a:prstGeom prst="downArrow">
              <a:avLst/>
            </a:prstGeom>
            <a:solidFill>
              <a:srgbClr val="00B050"/>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dk1"/>
                </a:solidFill>
              </a:endParaRPr>
            </a:p>
          </p:txBody>
        </p:sp>
      </p:grpSp>
      <p:graphicFrame>
        <p:nvGraphicFramePr>
          <p:cNvPr id="161" name="Table 160">
            <a:extLst>
              <a:ext uri="{FF2B5EF4-FFF2-40B4-BE49-F238E27FC236}">
                <a16:creationId xmlns:a16="http://schemas.microsoft.com/office/drawing/2014/main" id="{5A6FE29C-0F3A-A349-949B-45DEE0CE8859}"/>
              </a:ext>
            </a:extLst>
          </p:cNvPr>
          <p:cNvGraphicFramePr>
            <a:graphicFrameLocks noGrp="1"/>
          </p:cNvGraphicFramePr>
          <p:nvPr>
            <p:extLst>
              <p:ext uri="{D42A27DB-BD31-4B8C-83A1-F6EECF244321}">
                <p14:modId xmlns:p14="http://schemas.microsoft.com/office/powerpoint/2010/main" val="4278716950"/>
              </p:ext>
            </p:extLst>
          </p:nvPr>
        </p:nvGraphicFramePr>
        <p:xfrm>
          <a:off x="679368" y="3000695"/>
          <a:ext cx="4324875" cy="1524000"/>
        </p:xfrm>
        <a:graphic>
          <a:graphicData uri="http://schemas.openxmlformats.org/drawingml/2006/table">
            <a:tbl>
              <a:tblPr bandRow="1">
                <a:tableStyleId>{073A0DAA-6AF3-43AB-8588-CEC1D06C72B9}</a:tableStyleId>
              </a:tblPr>
              <a:tblGrid>
                <a:gridCol w="1401816">
                  <a:extLst>
                    <a:ext uri="{9D8B030D-6E8A-4147-A177-3AD203B41FA5}">
                      <a16:colId xmlns:a16="http://schemas.microsoft.com/office/drawing/2014/main" val="3817983343"/>
                    </a:ext>
                  </a:extLst>
                </a:gridCol>
                <a:gridCol w="925830">
                  <a:extLst>
                    <a:ext uri="{9D8B030D-6E8A-4147-A177-3AD203B41FA5}">
                      <a16:colId xmlns:a16="http://schemas.microsoft.com/office/drawing/2014/main" val="785932958"/>
                    </a:ext>
                  </a:extLst>
                </a:gridCol>
                <a:gridCol w="593243">
                  <a:extLst>
                    <a:ext uri="{9D8B030D-6E8A-4147-A177-3AD203B41FA5}">
                      <a16:colId xmlns:a16="http://schemas.microsoft.com/office/drawing/2014/main" val="1670082847"/>
                    </a:ext>
                  </a:extLst>
                </a:gridCol>
                <a:gridCol w="648018">
                  <a:extLst>
                    <a:ext uri="{9D8B030D-6E8A-4147-A177-3AD203B41FA5}">
                      <a16:colId xmlns:a16="http://schemas.microsoft.com/office/drawing/2014/main" val="2553551698"/>
                    </a:ext>
                  </a:extLst>
                </a:gridCol>
                <a:gridCol w="755968">
                  <a:extLst>
                    <a:ext uri="{9D8B030D-6E8A-4147-A177-3AD203B41FA5}">
                      <a16:colId xmlns:a16="http://schemas.microsoft.com/office/drawing/2014/main" val="2267186496"/>
                    </a:ext>
                  </a:extLst>
                </a:gridCol>
              </a:tblGrid>
              <a:tr h="285172">
                <a:tc gridSpan="5">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Inbound Security</a:t>
                      </a:r>
                      <a:r>
                        <a:rPr lang="en-US" sz="1400" b="0" i="0" baseline="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 Group </a:t>
                      </a:r>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SG-</a:t>
                      </a:r>
                      <a:r>
                        <a:rPr lang="en-US" sz="1400" b="1" i="0" dirty="0" err="1">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InferenceEndpoints</a:t>
                      </a:r>
                      <a:endPar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hMerge="1">
                  <a:txBody>
                    <a:bodyPr/>
                    <a:lstStyle/>
                    <a:p>
                      <a:endParaRPr lang="en-US"/>
                    </a:p>
                  </a:txBody>
                  <a:tcPr/>
                </a:tc>
                <a:tc hMerge="1">
                  <a:txBody>
                    <a:bodyPr/>
                    <a:lstStyle/>
                    <a:p>
                      <a:endParaRPr lang="en-US"/>
                    </a:p>
                  </a:txBody>
                  <a:tcPr/>
                </a:tc>
                <a:tc hMerge="1">
                  <a:txBody>
                    <a:bodyPr/>
                    <a:lstStyle/>
                    <a:p>
                      <a:endParaRPr lang="en-US" sz="1400" b="1" i="0" dirty="0">
                        <a:latin typeface="Amazon Ember Medium" panose="020B0603020204020204" pitchFamily="34" charset="0"/>
                        <a:ea typeface="Amazon Ember Medium" panose="020B0603020204020204" pitchFamily="34" charset="0"/>
                        <a:cs typeface="Amazon Ember Medium" panose="020B0603020204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sz="1400" b="1" i="0" dirty="0">
                        <a:latin typeface="Amazon Ember Medium" panose="020B0603020204020204" pitchFamily="34" charset="0"/>
                        <a:ea typeface="Amazon Ember Medium" panose="020B0603020204020204" pitchFamily="34" charset="0"/>
                        <a:cs typeface="Amazon Ember Medium" panose="020B0603020204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6418158"/>
                  </a:ext>
                </a:extLst>
              </a:tr>
              <a:tr h="285172">
                <a:tc>
                  <a:txBody>
                    <a:bodyPr/>
                    <a:lstStyle/>
                    <a:p>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Traffic from</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Protocol</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L4</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Port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Action</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2481212205"/>
                  </a:ext>
                </a:extLst>
              </a:tr>
              <a:tr h="285172">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SG-Notebooks</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HTTPS</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TCP</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443</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rgbClr val="00B050"/>
                          </a:solidFill>
                          <a:latin typeface="Amazon Ember Medium" panose="020B0603020204020204" pitchFamily="34" charset="0"/>
                          <a:ea typeface="Amazon Ember Medium" panose="020B0603020204020204" pitchFamily="34" charset="0"/>
                          <a:cs typeface="Amazon Ember Medium" panose="020B0603020204020204" pitchFamily="34" charset="0"/>
                        </a:rPr>
                        <a:t>Allow</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4040583238"/>
                  </a:ext>
                </a:extLst>
              </a:tr>
              <a:tr h="28517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Business-Apps</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HTTPS</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TCP</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443</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dirty="0">
                          <a:solidFill>
                            <a:srgbClr val="00B050"/>
                          </a:solidFill>
                          <a:latin typeface="Amazon Ember Medium" panose="020B0603020204020204" pitchFamily="34" charset="0"/>
                          <a:ea typeface="Amazon Ember Medium" panose="020B0603020204020204" pitchFamily="34" charset="0"/>
                          <a:cs typeface="Amazon Ember Medium" panose="020B0603020204020204" pitchFamily="34" charset="0"/>
                        </a:rPr>
                        <a:t>Allow</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1588604492"/>
                  </a:ext>
                </a:extLst>
              </a:tr>
              <a:tr h="285172">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rgbClr val="FF0000"/>
                          </a:solidFill>
                          <a:latin typeface="Amazon Ember Medium" panose="020B0603020204020204" pitchFamily="34" charset="0"/>
                          <a:ea typeface="Amazon Ember Medium" panose="020B0603020204020204" pitchFamily="34" charset="0"/>
                          <a:cs typeface="Amazon Ember Medium" panose="020B0603020204020204" pitchFamily="34" charset="0"/>
                        </a:rPr>
                        <a:t>Deny</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611724701"/>
                  </a:ext>
                </a:extLst>
              </a:tr>
            </a:tbl>
          </a:graphicData>
        </a:graphic>
      </p:graphicFrame>
      <p:graphicFrame>
        <p:nvGraphicFramePr>
          <p:cNvPr id="165" name="Table 164">
            <a:extLst>
              <a:ext uri="{FF2B5EF4-FFF2-40B4-BE49-F238E27FC236}">
                <a16:creationId xmlns:a16="http://schemas.microsoft.com/office/drawing/2014/main" id="{B4E1D730-9553-354C-8B9F-FB01044AF920}"/>
              </a:ext>
            </a:extLst>
          </p:cNvPr>
          <p:cNvGraphicFramePr>
            <a:graphicFrameLocks noGrp="1"/>
          </p:cNvGraphicFramePr>
          <p:nvPr>
            <p:extLst/>
          </p:nvPr>
        </p:nvGraphicFramePr>
        <p:xfrm>
          <a:off x="671498" y="1145451"/>
          <a:ext cx="4324875" cy="1219200"/>
        </p:xfrm>
        <a:graphic>
          <a:graphicData uri="http://schemas.openxmlformats.org/drawingml/2006/table">
            <a:tbl>
              <a:tblPr bandRow="1">
                <a:tableStyleId>{073A0DAA-6AF3-43AB-8588-CEC1D06C72B9}</a:tableStyleId>
              </a:tblPr>
              <a:tblGrid>
                <a:gridCol w="1339988">
                  <a:extLst>
                    <a:ext uri="{9D8B030D-6E8A-4147-A177-3AD203B41FA5}">
                      <a16:colId xmlns:a16="http://schemas.microsoft.com/office/drawing/2014/main" val="3817983343"/>
                    </a:ext>
                  </a:extLst>
                </a:gridCol>
                <a:gridCol w="959779">
                  <a:extLst>
                    <a:ext uri="{9D8B030D-6E8A-4147-A177-3AD203B41FA5}">
                      <a16:colId xmlns:a16="http://schemas.microsoft.com/office/drawing/2014/main" val="2183704882"/>
                    </a:ext>
                  </a:extLst>
                </a:gridCol>
                <a:gridCol w="587924">
                  <a:extLst>
                    <a:ext uri="{9D8B030D-6E8A-4147-A177-3AD203B41FA5}">
                      <a16:colId xmlns:a16="http://schemas.microsoft.com/office/drawing/2014/main" val="1670082847"/>
                    </a:ext>
                  </a:extLst>
                </a:gridCol>
                <a:gridCol w="623793">
                  <a:extLst>
                    <a:ext uri="{9D8B030D-6E8A-4147-A177-3AD203B41FA5}">
                      <a16:colId xmlns:a16="http://schemas.microsoft.com/office/drawing/2014/main" val="2553551698"/>
                    </a:ext>
                  </a:extLst>
                </a:gridCol>
                <a:gridCol w="813391">
                  <a:extLst>
                    <a:ext uri="{9D8B030D-6E8A-4147-A177-3AD203B41FA5}">
                      <a16:colId xmlns:a16="http://schemas.microsoft.com/office/drawing/2014/main" val="2267186496"/>
                    </a:ext>
                  </a:extLst>
                </a:gridCol>
              </a:tblGrid>
              <a:tr h="0">
                <a:tc gridSpan="5">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Inbound Security</a:t>
                      </a:r>
                      <a:r>
                        <a:rPr lang="en-US" sz="1400" b="0" i="0" baseline="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 Group </a:t>
                      </a:r>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SG-Notebooks</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hMerge="1">
                  <a:txBody>
                    <a:bodyPr/>
                    <a:lstStyle/>
                    <a:p>
                      <a:endParaRPr lang="en-US"/>
                    </a:p>
                  </a:txBody>
                  <a:tcPr/>
                </a:tc>
                <a:tc hMerge="1">
                  <a:txBody>
                    <a:bodyPr/>
                    <a:lstStyle/>
                    <a:p>
                      <a:endParaRPr lang="en-US"/>
                    </a:p>
                  </a:txBody>
                  <a:tcPr/>
                </a:tc>
                <a:tc hMerge="1">
                  <a:txBody>
                    <a:bodyPr/>
                    <a:lstStyle/>
                    <a:p>
                      <a:endParaRPr lang="en-US" sz="1400" b="1" i="0" dirty="0">
                        <a:latin typeface="Amazon Ember Medium" panose="020B0603020204020204" pitchFamily="34" charset="0"/>
                        <a:ea typeface="Amazon Ember Medium" panose="020B0603020204020204" pitchFamily="34" charset="0"/>
                        <a:cs typeface="Amazon Ember Medium" panose="020B0603020204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sz="1400" b="1" i="0" dirty="0">
                        <a:latin typeface="Amazon Ember Medium" panose="020B0603020204020204" pitchFamily="34" charset="0"/>
                        <a:ea typeface="Amazon Ember Medium" panose="020B0603020204020204" pitchFamily="34" charset="0"/>
                        <a:cs typeface="Amazon Ember Medium" panose="020B0603020204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6418158"/>
                  </a:ext>
                </a:extLst>
              </a:tr>
              <a:tr h="0">
                <a:tc>
                  <a:txBody>
                    <a:bodyPr/>
                    <a:lstStyle/>
                    <a:p>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Traffic from</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Protocol</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L4</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Port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1"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Action</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2481212205"/>
                  </a:ext>
                </a:extLst>
              </a:tr>
              <a:tr h="0">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10.18.0.0/16</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HTTPS</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TCP</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443</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rgbClr val="00B050"/>
                          </a:solidFill>
                          <a:latin typeface="Amazon Ember Medium" panose="020B0603020204020204" pitchFamily="34" charset="0"/>
                          <a:ea typeface="Amazon Ember Medium" panose="020B0603020204020204" pitchFamily="34" charset="0"/>
                          <a:cs typeface="Amazon Ember Medium" panose="020B0603020204020204" pitchFamily="34" charset="0"/>
                        </a:rPr>
                        <a:t>Allow</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4040583238"/>
                  </a:ext>
                </a:extLst>
              </a:tr>
              <a:tr h="0">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tc>
                  <a:txBody>
                    <a:bodyPr/>
                    <a:lstStyle/>
                    <a:p>
                      <a:r>
                        <a:rPr lang="en-US" sz="1400" b="0" i="0" dirty="0">
                          <a:solidFill>
                            <a:srgbClr val="FF0000"/>
                          </a:solidFill>
                          <a:latin typeface="Amazon Ember Medium" panose="020B0603020204020204" pitchFamily="34" charset="0"/>
                          <a:ea typeface="Amazon Ember Medium" panose="020B0603020204020204" pitchFamily="34" charset="0"/>
                          <a:cs typeface="Amazon Ember Medium" panose="020B0603020204020204" pitchFamily="34" charset="0"/>
                        </a:rPr>
                        <a:t>Deny</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611724701"/>
                  </a:ext>
                </a:extLst>
              </a:tr>
            </a:tbl>
          </a:graphicData>
        </a:graphic>
      </p:graphicFrame>
      <p:grpSp>
        <p:nvGrpSpPr>
          <p:cNvPr id="167" name="Group 166">
            <a:extLst>
              <a:ext uri="{FF2B5EF4-FFF2-40B4-BE49-F238E27FC236}">
                <a16:creationId xmlns:a16="http://schemas.microsoft.com/office/drawing/2014/main" id="{96205448-914A-E447-BDB2-0B5517BC9693}"/>
              </a:ext>
            </a:extLst>
          </p:cNvPr>
          <p:cNvGrpSpPr/>
          <p:nvPr/>
        </p:nvGrpSpPr>
        <p:grpSpPr>
          <a:xfrm>
            <a:off x="5338446" y="660128"/>
            <a:ext cx="1456180" cy="490112"/>
            <a:chOff x="1852667" y="1815800"/>
            <a:chExt cx="1456180" cy="490112"/>
          </a:xfrm>
        </p:grpSpPr>
        <p:sp>
          <p:nvSpPr>
            <p:cNvPr id="168" name="Rounded Rectangle 167">
              <a:extLst>
                <a:ext uri="{FF2B5EF4-FFF2-40B4-BE49-F238E27FC236}">
                  <a16:creationId xmlns:a16="http://schemas.microsoft.com/office/drawing/2014/main" id="{8829A2BB-5F8D-4E49-BEE9-ACA17C7FA9E2}"/>
                </a:ext>
              </a:extLst>
            </p:cNvPr>
            <p:cNvSpPr/>
            <p:nvPr/>
          </p:nvSpPr>
          <p:spPr>
            <a:xfrm>
              <a:off x="1852667" y="1901273"/>
              <a:ext cx="1456180" cy="244470"/>
            </a:xfrm>
            <a:prstGeom prst="roundRect">
              <a:avLst/>
            </a:prstGeom>
            <a:solidFill>
              <a:schemeClr val="accent6">
                <a:lumMod val="50000"/>
              </a:schemeClr>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bg1"/>
                  </a:solidFill>
                  <a:latin typeface="Amazon Ember Medium" panose="020B0603020204020204" pitchFamily="34" charset="0"/>
                  <a:ea typeface="Amazon Ember Medium" panose="020B0603020204020204" pitchFamily="34" charset="0"/>
                  <a:cs typeface="Amazon Ember Medium" panose="020B0603020204020204" pitchFamily="34" charset="0"/>
                </a:rPr>
                <a:t>Anything Else</a:t>
              </a:r>
            </a:p>
          </p:txBody>
        </p:sp>
        <p:sp>
          <p:nvSpPr>
            <p:cNvPr id="169" name="Down Arrow 168">
              <a:extLst>
                <a:ext uri="{FF2B5EF4-FFF2-40B4-BE49-F238E27FC236}">
                  <a16:creationId xmlns:a16="http://schemas.microsoft.com/office/drawing/2014/main" id="{2DE4F3CD-9F9D-9B42-9531-E9FB78D12258}"/>
                </a:ext>
              </a:extLst>
            </p:cNvPr>
            <p:cNvSpPr/>
            <p:nvPr/>
          </p:nvSpPr>
          <p:spPr>
            <a:xfrm>
              <a:off x="3099246" y="1815800"/>
              <a:ext cx="198061" cy="490112"/>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dk1"/>
                </a:solidFill>
              </a:endParaRPr>
            </a:p>
          </p:txBody>
        </p:sp>
      </p:grpSp>
      <p:grpSp>
        <p:nvGrpSpPr>
          <p:cNvPr id="219" name="Group 21">
            <a:extLst>
              <a:ext uri="{FF2B5EF4-FFF2-40B4-BE49-F238E27FC236}">
                <a16:creationId xmlns:a16="http://schemas.microsoft.com/office/drawing/2014/main" id="{1D5C4557-7C18-844B-9827-290737DEFA40}"/>
              </a:ext>
            </a:extLst>
          </p:cNvPr>
          <p:cNvGrpSpPr>
            <a:grpSpLocks/>
          </p:cNvGrpSpPr>
          <p:nvPr/>
        </p:nvGrpSpPr>
        <p:grpSpPr bwMode="auto">
          <a:xfrm>
            <a:off x="6479326" y="1147126"/>
            <a:ext cx="718692" cy="607925"/>
            <a:chOff x="545458" y="4783771"/>
            <a:chExt cx="2293787" cy="1733798"/>
          </a:xfrm>
          <a:solidFill>
            <a:srgbClr val="F2F4F4"/>
          </a:solidFill>
        </p:grpSpPr>
        <p:sp>
          <p:nvSpPr>
            <p:cNvPr id="220" name="Rounded Rectangle 219">
              <a:extLst>
                <a:ext uri="{FF2B5EF4-FFF2-40B4-BE49-F238E27FC236}">
                  <a16:creationId xmlns:a16="http://schemas.microsoft.com/office/drawing/2014/main" id="{EAE450B0-ADBD-D948-9EB4-E10F61978408}"/>
                </a:ext>
              </a:extLst>
            </p:cNvPr>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21" name="Rounded Rectangle 220">
              <a:extLst>
                <a:ext uri="{FF2B5EF4-FFF2-40B4-BE49-F238E27FC236}">
                  <a16:creationId xmlns:a16="http://schemas.microsoft.com/office/drawing/2014/main" id="{56CCCD33-6523-E24D-AF56-8DAD415CF4E2}"/>
                </a:ext>
              </a:extLst>
            </p:cNvPr>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grpSp>
      <p:cxnSp>
        <p:nvCxnSpPr>
          <p:cNvPr id="126" name="Straight Connector 125">
            <a:extLst>
              <a:ext uri="{FF2B5EF4-FFF2-40B4-BE49-F238E27FC236}">
                <a16:creationId xmlns:a16="http://schemas.microsoft.com/office/drawing/2014/main" id="{F5F37636-4EBB-9749-8500-7E0E1F12CE15}"/>
              </a:ext>
            </a:extLst>
          </p:cNvPr>
          <p:cNvCxnSpPr>
            <a:cxnSpLocks/>
            <a:endCxn id="152" idx="1"/>
          </p:cNvCxnSpPr>
          <p:nvPr/>
        </p:nvCxnSpPr>
        <p:spPr>
          <a:xfrm>
            <a:off x="5004243" y="4202055"/>
            <a:ext cx="1426981"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0F10C661-65DB-DD40-9E9D-47062CC2DDB8}"/>
              </a:ext>
            </a:extLst>
          </p:cNvPr>
          <p:cNvCxnSpPr>
            <a:cxnSpLocks/>
            <a:stCxn id="221" idx="1"/>
          </p:cNvCxnSpPr>
          <p:nvPr/>
        </p:nvCxnSpPr>
        <p:spPr>
          <a:xfrm flipH="1">
            <a:off x="4996373" y="1451089"/>
            <a:ext cx="1482953"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E76D7756-022F-BE49-B14A-C28E5945CDEB}"/>
              </a:ext>
            </a:extLst>
          </p:cNvPr>
          <p:cNvPicPr>
            <a:picLocks noChangeAspect="1"/>
          </p:cNvPicPr>
          <p:nvPr/>
        </p:nvPicPr>
        <p:blipFill>
          <a:blip r:embed="rId2"/>
          <a:stretch>
            <a:fillRect/>
          </a:stretch>
        </p:blipFill>
        <p:spPr>
          <a:xfrm>
            <a:off x="6580366" y="1198763"/>
            <a:ext cx="516611" cy="483277"/>
          </a:xfrm>
          <a:prstGeom prst="rect">
            <a:avLst/>
          </a:prstGeom>
        </p:spPr>
      </p:pic>
      <p:sp>
        <p:nvSpPr>
          <p:cNvPr id="3" name="TextBox 2">
            <a:extLst>
              <a:ext uri="{FF2B5EF4-FFF2-40B4-BE49-F238E27FC236}">
                <a16:creationId xmlns:a16="http://schemas.microsoft.com/office/drawing/2014/main" id="{A6AC7F1B-E23E-7E42-8218-DD8479ADF974}"/>
              </a:ext>
            </a:extLst>
          </p:cNvPr>
          <p:cNvSpPr txBox="1"/>
          <p:nvPr/>
        </p:nvSpPr>
        <p:spPr>
          <a:xfrm>
            <a:off x="7225376" y="1191128"/>
            <a:ext cx="1462260" cy="430887"/>
          </a:xfrm>
          <a:prstGeom prst="rect">
            <a:avLst/>
          </a:prstGeom>
          <a:noFill/>
        </p:spPr>
        <p:txBody>
          <a:bodyPr wrap="none" rtlCol="0">
            <a:spAutoFit/>
          </a:bodyPr>
          <a:lstStyle/>
          <a:p>
            <a:r>
              <a:rPr lang="de-DE" sz="1050" dirty="0">
                <a:solidFill>
                  <a:schemeClr val="bg1"/>
                </a:solidFill>
              </a:rPr>
              <a:t>Amazon </a:t>
            </a:r>
            <a:r>
              <a:rPr lang="de-DE" sz="1050" dirty="0" err="1">
                <a:solidFill>
                  <a:schemeClr val="bg1"/>
                </a:solidFill>
              </a:rPr>
              <a:t>SageMaker</a:t>
            </a:r>
            <a:br>
              <a:rPr lang="de-DE" sz="1050" dirty="0">
                <a:solidFill>
                  <a:schemeClr val="bg1"/>
                </a:solidFill>
              </a:rPr>
            </a:br>
            <a:r>
              <a:rPr lang="de-DE" sz="1050" dirty="0" err="1">
                <a:solidFill>
                  <a:schemeClr val="bg1"/>
                </a:solidFill>
              </a:rPr>
              <a:t>Jupyter</a:t>
            </a:r>
            <a:r>
              <a:rPr lang="de-DE" sz="1050" dirty="0">
                <a:solidFill>
                  <a:schemeClr val="bg1"/>
                </a:solidFill>
              </a:rPr>
              <a:t> Notebook</a:t>
            </a:r>
          </a:p>
        </p:txBody>
      </p:sp>
      <p:sp>
        <p:nvSpPr>
          <p:cNvPr id="53" name="TextBox 52">
            <a:extLst>
              <a:ext uri="{FF2B5EF4-FFF2-40B4-BE49-F238E27FC236}">
                <a16:creationId xmlns:a16="http://schemas.microsoft.com/office/drawing/2014/main" id="{C5F61233-0A86-FB4E-B845-D6BCE12F233B}"/>
              </a:ext>
            </a:extLst>
          </p:cNvPr>
          <p:cNvSpPr txBox="1"/>
          <p:nvPr/>
        </p:nvSpPr>
        <p:spPr>
          <a:xfrm>
            <a:off x="7318601" y="3965779"/>
            <a:ext cx="1462260" cy="430887"/>
          </a:xfrm>
          <a:prstGeom prst="rect">
            <a:avLst/>
          </a:prstGeom>
          <a:noFill/>
        </p:spPr>
        <p:txBody>
          <a:bodyPr wrap="none" rtlCol="0">
            <a:spAutoFit/>
          </a:bodyPr>
          <a:lstStyle/>
          <a:p>
            <a:r>
              <a:rPr lang="de-DE" sz="1050" dirty="0">
                <a:solidFill>
                  <a:schemeClr val="bg1"/>
                </a:solidFill>
              </a:rPr>
              <a:t>Amazon </a:t>
            </a:r>
            <a:r>
              <a:rPr lang="de-DE" sz="1050" dirty="0" err="1">
                <a:solidFill>
                  <a:schemeClr val="bg1"/>
                </a:solidFill>
              </a:rPr>
              <a:t>SageMaker</a:t>
            </a:r>
            <a:br>
              <a:rPr lang="de-DE" sz="1050" dirty="0">
                <a:solidFill>
                  <a:schemeClr val="bg1"/>
                </a:solidFill>
              </a:rPr>
            </a:br>
            <a:r>
              <a:rPr lang="de-DE" sz="1050" dirty="0">
                <a:solidFill>
                  <a:schemeClr val="bg1"/>
                </a:solidFill>
              </a:rPr>
              <a:t>Model </a:t>
            </a:r>
            <a:r>
              <a:rPr lang="de-DE" sz="1050" dirty="0" err="1">
                <a:solidFill>
                  <a:schemeClr val="bg1"/>
                </a:solidFill>
              </a:rPr>
              <a:t>Endpoint</a:t>
            </a:r>
            <a:endParaRPr lang="de-DE" sz="1050" dirty="0">
              <a:solidFill>
                <a:schemeClr val="bg1"/>
              </a:solidFill>
            </a:endParaRPr>
          </a:p>
        </p:txBody>
      </p:sp>
      <p:pic>
        <p:nvPicPr>
          <p:cNvPr id="55" name="Picture 54">
            <a:extLst>
              <a:ext uri="{FF2B5EF4-FFF2-40B4-BE49-F238E27FC236}">
                <a16:creationId xmlns:a16="http://schemas.microsoft.com/office/drawing/2014/main" id="{D9E08293-2F43-1E4B-B5D7-D54761A83677}"/>
              </a:ext>
            </a:extLst>
          </p:cNvPr>
          <p:cNvPicPr>
            <a:picLocks noChangeAspect="1"/>
          </p:cNvPicPr>
          <p:nvPr/>
        </p:nvPicPr>
        <p:blipFill>
          <a:blip r:embed="rId2"/>
          <a:stretch>
            <a:fillRect/>
          </a:stretch>
        </p:blipFill>
        <p:spPr>
          <a:xfrm>
            <a:off x="6612642" y="3913389"/>
            <a:ext cx="516611" cy="483277"/>
          </a:xfrm>
          <a:prstGeom prst="rect">
            <a:avLst/>
          </a:prstGeom>
        </p:spPr>
      </p:pic>
    </p:spTree>
    <p:extLst>
      <p:ext uri="{BB962C8B-B14F-4D97-AF65-F5344CB8AC3E}">
        <p14:creationId xmlns:p14="http://schemas.microsoft.com/office/powerpoint/2010/main" val="1461102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4B857-8C49-CE4B-9F22-C41F00109994}"/>
              </a:ext>
            </a:extLst>
          </p:cNvPr>
          <p:cNvSpPr>
            <a:spLocks noGrp="1"/>
          </p:cNvSpPr>
          <p:nvPr>
            <p:ph type="title"/>
          </p:nvPr>
        </p:nvSpPr>
        <p:spPr/>
        <p:txBody>
          <a:bodyPr/>
          <a:lstStyle/>
          <a:p>
            <a:r>
              <a:rPr lang="de-DE" dirty="0"/>
              <a:t>Encryption</a:t>
            </a:r>
          </a:p>
        </p:txBody>
      </p:sp>
    </p:spTree>
    <p:extLst>
      <p:ext uri="{BB962C8B-B14F-4D97-AF65-F5344CB8AC3E}">
        <p14:creationId xmlns:p14="http://schemas.microsoft.com/office/powerpoint/2010/main" val="3692689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38221" y="1616525"/>
            <a:ext cx="6267559" cy="461665"/>
          </a:xfrm>
          <a:prstGeom prst="rect">
            <a:avLst/>
          </a:prstGeom>
          <a:noFill/>
        </p:spPr>
        <p:txBody>
          <a:bodyPr wrap="square" rtlCol="0" anchor="ctr">
            <a:spAutoFit/>
          </a:bodyPr>
          <a:lstStyle/>
          <a:p>
            <a:pPr algn="ctr"/>
            <a:r>
              <a:rPr lang="en-US" sz="2400" dirty="0">
                <a:solidFill>
                  <a:schemeClr val="bg1"/>
                </a:solidFill>
              </a:rPr>
              <a:t>How are you </a:t>
            </a:r>
            <a:r>
              <a:rPr lang="en-US" sz="2400">
                <a:solidFill>
                  <a:schemeClr val="bg1"/>
                </a:solidFill>
              </a:rPr>
              <a:t>currently encrypting your data?</a:t>
            </a:r>
          </a:p>
        </p:txBody>
      </p:sp>
    </p:spTree>
    <p:extLst>
      <p:ext uri="{BB962C8B-B14F-4D97-AF65-F5344CB8AC3E}">
        <p14:creationId xmlns:p14="http://schemas.microsoft.com/office/powerpoint/2010/main" val="1535398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0"/>
            <a:ext cx="8205304" cy="878586"/>
          </a:xfrm>
        </p:spPr>
        <p:txBody>
          <a:bodyPr>
            <a:normAutofit/>
          </a:bodyPr>
          <a:lstStyle/>
          <a:p>
            <a:r>
              <a:rPr lang="en-US" b="1" dirty="0">
                <a:solidFill>
                  <a:schemeClr val="bg1"/>
                </a:solidFill>
              </a:rPr>
              <a:t>Encryption</a:t>
            </a:r>
          </a:p>
        </p:txBody>
      </p:sp>
      <p:sp>
        <p:nvSpPr>
          <p:cNvPr id="5" name="TextBox 4"/>
          <p:cNvSpPr txBox="1"/>
          <p:nvPr/>
        </p:nvSpPr>
        <p:spPr>
          <a:xfrm>
            <a:off x="351700" y="433200"/>
            <a:ext cx="5295900" cy="369332"/>
          </a:xfrm>
          <a:prstGeom prst="rect">
            <a:avLst/>
          </a:prstGeom>
          <a:noFill/>
        </p:spPr>
        <p:txBody>
          <a:bodyPr wrap="square" rtlCol="0">
            <a:spAutoFit/>
          </a:bodyPr>
          <a:lstStyle/>
          <a:p>
            <a:r>
              <a:rPr lang="en-US" i="1" dirty="0">
                <a:solidFill>
                  <a:schemeClr val="bg1"/>
                </a:solidFill>
              </a:rPr>
              <a:t>Protecting data in-transit and at-rest.</a:t>
            </a:r>
          </a:p>
        </p:txBody>
      </p:sp>
      <p:sp>
        <p:nvSpPr>
          <p:cNvPr id="10" name="Rounded Rectangle 9"/>
          <p:cNvSpPr/>
          <p:nvPr/>
        </p:nvSpPr>
        <p:spPr>
          <a:xfrm rot="5400000">
            <a:off x="2248710" y="927913"/>
            <a:ext cx="2484983" cy="2974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en-US" sz="2000" b="1" dirty="0"/>
          </a:p>
        </p:txBody>
      </p:sp>
      <p:pic>
        <p:nvPicPr>
          <p:cNvPr id="16" name="Picture 15" descr="encrypted data.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8946" y="1273670"/>
            <a:ext cx="1652164" cy="2062760"/>
          </a:xfrm>
          <a:prstGeom prst="rect">
            <a:avLst/>
          </a:prstGeom>
        </p:spPr>
      </p:pic>
      <p:sp>
        <p:nvSpPr>
          <p:cNvPr id="11" name="TextBox 10"/>
          <p:cNvSpPr txBox="1"/>
          <p:nvPr/>
        </p:nvSpPr>
        <p:spPr>
          <a:xfrm>
            <a:off x="164605" y="4065876"/>
            <a:ext cx="10384471" cy="584776"/>
          </a:xfrm>
          <a:prstGeom prst="rect">
            <a:avLst/>
          </a:prstGeom>
          <a:noFill/>
        </p:spPr>
        <p:txBody>
          <a:bodyPr wrap="square" rtlCol="0">
            <a:spAutoFit/>
          </a:bodyPr>
          <a:lstStyle/>
          <a:p>
            <a:r>
              <a:rPr lang="en-US" sz="1600" i="1" dirty="0">
                <a:solidFill>
                  <a:schemeClr val="bg1"/>
                </a:solidFill>
              </a:rPr>
              <a:t>Details about encryption can be found in the AWS Whitepaper,</a:t>
            </a:r>
          </a:p>
          <a:p>
            <a:r>
              <a:rPr lang="en-US" sz="1600" i="1" dirty="0"/>
              <a:t>“</a:t>
            </a:r>
            <a:r>
              <a:rPr lang="en-US" sz="1600" i="1" dirty="0">
                <a:solidFill>
                  <a:schemeClr val="accent1"/>
                </a:solidFill>
                <a:hlinkClick r:id="rId4"/>
              </a:rPr>
              <a:t>Securing Data at Rest with Encryption</a:t>
            </a:r>
            <a:r>
              <a:rPr lang="en-US" sz="1600" i="1" dirty="0"/>
              <a:t>”.</a:t>
            </a:r>
          </a:p>
        </p:txBody>
      </p:sp>
      <p:sp>
        <p:nvSpPr>
          <p:cNvPr id="3" name="Rectangle 2"/>
          <p:cNvSpPr/>
          <p:nvPr/>
        </p:nvSpPr>
        <p:spPr>
          <a:xfrm>
            <a:off x="2220492" y="1167884"/>
            <a:ext cx="2493216" cy="369332"/>
          </a:xfrm>
          <a:prstGeom prst="rect">
            <a:avLst/>
          </a:prstGeom>
        </p:spPr>
        <p:txBody>
          <a:bodyPr wrap="none">
            <a:spAutoFit/>
          </a:bodyPr>
          <a:lstStyle/>
          <a:p>
            <a:r>
              <a:rPr lang="en-US" b="1" dirty="0">
                <a:solidFill>
                  <a:schemeClr val="bg1"/>
                </a:solidFill>
              </a:rPr>
              <a:t>Encryption In-Transit</a:t>
            </a:r>
          </a:p>
        </p:txBody>
      </p:sp>
      <p:sp>
        <p:nvSpPr>
          <p:cNvPr id="4" name="Rounded Rectangle 3"/>
          <p:cNvSpPr/>
          <p:nvPr/>
        </p:nvSpPr>
        <p:spPr>
          <a:xfrm>
            <a:off x="2222500" y="1562100"/>
            <a:ext cx="2489200" cy="406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HTTPS</a:t>
            </a:r>
          </a:p>
        </p:txBody>
      </p:sp>
      <p:sp>
        <p:nvSpPr>
          <p:cNvPr id="14" name="Rounded Rectangle 13"/>
          <p:cNvSpPr/>
          <p:nvPr/>
        </p:nvSpPr>
        <p:spPr>
          <a:xfrm>
            <a:off x="2209800" y="2044700"/>
            <a:ext cx="2501900" cy="406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SSL/TLS</a:t>
            </a:r>
          </a:p>
        </p:txBody>
      </p:sp>
      <p:sp>
        <p:nvSpPr>
          <p:cNvPr id="17" name="Rounded Rectangle 16"/>
          <p:cNvSpPr/>
          <p:nvPr/>
        </p:nvSpPr>
        <p:spPr>
          <a:xfrm>
            <a:off x="2209800" y="2540000"/>
            <a:ext cx="2501900" cy="406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VPN / IPSEC</a:t>
            </a:r>
          </a:p>
        </p:txBody>
      </p:sp>
      <p:sp>
        <p:nvSpPr>
          <p:cNvPr id="18" name="Rounded Rectangle 17"/>
          <p:cNvSpPr/>
          <p:nvPr/>
        </p:nvSpPr>
        <p:spPr>
          <a:xfrm>
            <a:off x="2222500" y="3035300"/>
            <a:ext cx="2501900" cy="406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SSH</a:t>
            </a:r>
          </a:p>
        </p:txBody>
      </p:sp>
      <p:sp>
        <p:nvSpPr>
          <p:cNvPr id="19" name="Rounded Rectangle 18"/>
          <p:cNvSpPr/>
          <p:nvPr/>
        </p:nvSpPr>
        <p:spPr>
          <a:xfrm rot="5400000">
            <a:off x="5868210" y="940613"/>
            <a:ext cx="2484983" cy="2974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endParaRPr lang="en-US" sz="2000" b="1" dirty="0"/>
          </a:p>
        </p:txBody>
      </p:sp>
      <p:sp>
        <p:nvSpPr>
          <p:cNvPr id="20" name="Rectangle 19"/>
          <p:cNvSpPr/>
          <p:nvPr/>
        </p:nvSpPr>
        <p:spPr>
          <a:xfrm>
            <a:off x="5916192" y="1205984"/>
            <a:ext cx="2266553" cy="369332"/>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none">
            <a:spAutoFit/>
          </a:bodyPr>
          <a:lstStyle/>
          <a:p>
            <a:r>
              <a:rPr lang="en-US" b="1" dirty="0">
                <a:solidFill>
                  <a:schemeClr val="bg1"/>
                </a:solidFill>
              </a:rPr>
              <a:t>Encryption At-Rest</a:t>
            </a:r>
          </a:p>
        </p:txBody>
      </p:sp>
      <p:sp>
        <p:nvSpPr>
          <p:cNvPr id="25" name="Rounded Rectangle 24"/>
          <p:cNvSpPr/>
          <p:nvPr/>
        </p:nvSpPr>
        <p:spPr>
          <a:xfrm>
            <a:off x="5829300" y="1600200"/>
            <a:ext cx="2501900" cy="406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Object</a:t>
            </a:r>
          </a:p>
        </p:txBody>
      </p:sp>
      <p:sp>
        <p:nvSpPr>
          <p:cNvPr id="26" name="Rounded Rectangle 25"/>
          <p:cNvSpPr/>
          <p:nvPr/>
        </p:nvSpPr>
        <p:spPr>
          <a:xfrm>
            <a:off x="5842000" y="2091267"/>
            <a:ext cx="2501900" cy="406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Database</a:t>
            </a:r>
          </a:p>
        </p:txBody>
      </p:sp>
      <p:sp>
        <p:nvSpPr>
          <p:cNvPr id="27" name="Rounded Rectangle 26"/>
          <p:cNvSpPr/>
          <p:nvPr/>
        </p:nvSpPr>
        <p:spPr>
          <a:xfrm>
            <a:off x="5842000" y="2582334"/>
            <a:ext cx="2501900" cy="406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Filesystem</a:t>
            </a:r>
          </a:p>
        </p:txBody>
      </p:sp>
      <p:sp>
        <p:nvSpPr>
          <p:cNvPr id="28" name="Rounded Rectangle 27"/>
          <p:cNvSpPr/>
          <p:nvPr/>
        </p:nvSpPr>
        <p:spPr>
          <a:xfrm>
            <a:off x="5854700" y="3073400"/>
            <a:ext cx="2501900" cy="406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Disk</a:t>
            </a:r>
          </a:p>
        </p:txBody>
      </p:sp>
    </p:spTree>
    <p:extLst>
      <p:ext uri="{BB962C8B-B14F-4D97-AF65-F5344CB8AC3E}">
        <p14:creationId xmlns:p14="http://schemas.microsoft.com/office/powerpoint/2010/main" val="1571166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6789" y="306321"/>
            <a:ext cx="8205304" cy="545741"/>
          </a:xfrm>
        </p:spPr>
        <p:txBody>
          <a:bodyPr/>
          <a:lstStyle/>
          <a:p>
            <a:r>
              <a:rPr lang="en-US" b="1" dirty="0">
                <a:solidFill>
                  <a:schemeClr val="bg1"/>
                </a:solidFill>
              </a:rPr>
              <a:t>AWS Key Management Service</a:t>
            </a: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195643" y="177290"/>
            <a:ext cx="790855" cy="790855"/>
          </a:xfrm>
          <a:prstGeom prst="rect">
            <a:avLst/>
          </a:prstGeom>
        </p:spPr>
      </p:pic>
      <p:grpSp>
        <p:nvGrpSpPr>
          <p:cNvPr id="46" name="Group 45"/>
          <p:cNvGrpSpPr/>
          <p:nvPr/>
        </p:nvGrpSpPr>
        <p:grpSpPr>
          <a:xfrm>
            <a:off x="2886040" y="1656607"/>
            <a:ext cx="3305732" cy="3443973"/>
            <a:chOff x="5626922" y="714257"/>
            <a:chExt cx="3305732" cy="3443973"/>
          </a:xfrm>
        </p:grpSpPr>
        <p:cxnSp>
          <p:nvCxnSpPr>
            <p:cNvPr id="13" name="Straight Arrow Connector 12"/>
            <p:cNvCxnSpPr>
              <a:stCxn id="10" idx="0"/>
            </p:cNvCxnSpPr>
            <p:nvPr/>
          </p:nvCxnSpPr>
          <p:spPr>
            <a:xfrm flipV="1">
              <a:off x="6019119" y="1346713"/>
              <a:ext cx="752799" cy="786107"/>
            </a:xfrm>
            <a:prstGeom prst="straightConnector1">
              <a:avLst/>
            </a:prstGeom>
            <a:ln w="12700">
              <a:solidFill>
                <a:schemeClr val="accent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33" idx="0"/>
            </p:cNvCxnSpPr>
            <p:nvPr/>
          </p:nvCxnSpPr>
          <p:spPr>
            <a:xfrm flipH="1" flipV="1">
              <a:off x="7362136" y="1283854"/>
              <a:ext cx="304499" cy="852350"/>
            </a:xfrm>
            <a:prstGeom prst="straightConnector1">
              <a:avLst/>
            </a:prstGeom>
            <a:ln w="12700">
              <a:solidFill>
                <a:schemeClr val="accent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39" idx="0"/>
            </p:cNvCxnSpPr>
            <p:nvPr/>
          </p:nvCxnSpPr>
          <p:spPr>
            <a:xfrm flipH="1" flipV="1">
              <a:off x="7584337" y="1283854"/>
              <a:ext cx="1000305" cy="835425"/>
            </a:xfrm>
            <a:prstGeom prst="straightConnector1">
              <a:avLst/>
            </a:prstGeom>
            <a:ln w="12700">
              <a:solidFill>
                <a:schemeClr val="accent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5" idx="0"/>
              <a:endCxn id="10" idx="2"/>
            </p:cNvCxnSpPr>
            <p:nvPr/>
          </p:nvCxnSpPr>
          <p:spPr>
            <a:xfrm flipH="1" flipV="1">
              <a:off x="6019119" y="2549165"/>
              <a:ext cx="1843" cy="584415"/>
            </a:xfrm>
            <a:prstGeom prst="straightConnector1">
              <a:avLst/>
            </a:prstGeom>
            <a:ln w="12700">
              <a:solidFill>
                <a:schemeClr val="accent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29" idx="2"/>
            </p:cNvCxnSpPr>
            <p:nvPr/>
          </p:nvCxnSpPr>
          <p:spPr>
            <a:xfrm flipV="1">
              <a:off x="6806725" y="2552549"/>
              <a:ext cx="10294" cy="570895"/>
            </a:xfrm>
            <a:prstGeom prst="straightConnector1">
              <a:avLst/>
            </a:prstGeom>
            <a:ln w="12700">
              <a:solidFill>
                <a:schemeClr val="accent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1" idx="0"/>
              <a:endCxn id="33" idx="2"/>
            </p:cNvCxnSpPr>
            <p:nvPr/>
          </p:nvCxnSpPr>
          <p:spPr>
            <a:xfrm flipH="1" flipV="1">
              <a:off x="7666635" y="2552549"/>
              <a:ext cx="1390" cy="523633"/>
            </a:xfrm>
            <a:prstGeom prst="straightConnector1">
              <a:avLst/>
            </a:prstGeom>
            <a:ln w="12700">
              <a:solidFill>
                <a:schemeClr val="accent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5626922" y="714257"/>
              <a:ext cx="3305732" cy="3443973"/>
              <a:chOff x="5662547" y="714257"/>
              <a:chExt cx="3305732" cy="3443973"/>
            </a:xfrm>
          </p:grpSpPr>
          <p:sp>
            <p:nvSpPr>
              <p:cNvPr id="7" name="Flowchart: Document 6"/>
              <p:cNvSpPr/>
              <p:nvPr/>
            </p:nvSpPr>
            <p:spPr>
              <a:xfrm>
                <a:off x="6639768" y="714257"/>
                <a:ext cx="1147332" cy="632455"/>
              </a:xfrm>
              <a:prstGeom prst="flowChartDocumen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8" name="Rectangle 7"/>
              <p:cNvSpPr/>
              <p:nvPr/>
            </p:nvSpPr>
            <p:spPr>
              <a:xfrm>
                <a:off x="6639768" y="714258"/>
                <a:ext cx="1152878" cy="328444"/>
              </a:xfrm>
              <a:prstGeom prst="rect">
                <a:avLst/>
              </a:prstGeom>
            </p:spPr>
            <p:txBody>
              <a:bodyPr wrap="square">
                <a:spAutoFit/>
              </a:bodyPr>
              <a:lstStyle/>
              <a:p>
                <a:pPr algn="ctr"/>
                <a:r>
                  <a:rPr lang="en-US" sz="900" dirty="0"/>
                  <a:t>Customer Master</a:t>
                </a:r>
                <a:br>
                  <a:rPr lang="en-US" sz="900" dirty="0"/>
                </a:br>
                <a:r>
                  <a:rPr lang="en-US" sz="900" dirty="0"/>
                  <a:t>Key(s)</a:t>
                </a:r>
                <a:endParaRPr lang="en-US" sz="1600" dirty="0"/>
              </a:p>
            </p:txBody>
          </p:sp>
          <p:sp>
            <p:nvSpPr>
              <p:cNvPr id="10" name="Flowchart: Document 9"/>
              <p:cNvSpPr/>
              <p:nvPr/>
            </p:nvSpPr>
            <p:spPr>
              <a:xfrm>
                <a:off x="5780735" y="2132820"/>
                <a:ext cx="548018" cy="445819"/>
              </a:xfrm>
              <a:prstGeom prst="flowChart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11" name="Picture 10"/>
              <p:cNvPicPr>
                <a:picLocks noChangeAspect="1"/>
              </p:cNvPicPr>
              <p:nvPr/>
            </p:nvPicPr>
            <p:blipFill>
              <a:blip r:embed="rId4"/>
              <a:stretch>
                <a:fillRect/>
              </a:stretch>
            </p:blipFill>
            <p:spPr>
              <a:xfrm>
                <a:off x="5841869" y="2313820"/>
                <a:ext cx="394492" cy="185784"/>
              </a:xfrm>
              <a:prstGeom prst="rect">
                <a:avLst/>
              </a:prstGeom>
            </p:spPr>
          </p:pic>
          <p:sp>
            <p:nvSpPr>
              <p:cNvPr id="12" name="Rectangle 11"/>
              <p:cNvSpPr/>
              <p:nvPr/>
            </p:nvSpPr>
            <p:spPr>
              <a:xfrm>
                <a:off x="5716392" y="2112288"/>
                <a:ext cx="696023" cy="215444"/>
              </a:xfrm>
              <a:prstGeom prst="rect">
                <a:avLst/>
              </a:prstGeom>
            </p:spPr>
            <p:txBody>
              <a:bodyPr wrap="none">
                <a:spAutoFit/>
              </a:bodyPr>
              <a:lstStyle/>
              <a:p>
                <a:pPr algn="ctr"/>
                <a:r>
                  <a:rPr lang="en-US" sz="800" dirty="0"/>
                  <a:t>Data Key 1</a:t>
                </a:r>
                <a:endParaRPr lang="en-US" sz="1400" dirty="0"/>
              </a:p>
            </p:txBody>
          </p:sp>
          <p:pic>
            <p:nvPicPr>
              <p:cNvPr id="15" name="Picture 3"/>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893345" y="3133580"/>
                <a:ext cx="326483" cy="3907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Rectangle 15"/>
              <p:cNvSpPr/>
              <p:nvPr/>
            </p:nvSpPr>
            <p:spPr>
              <a:xfrm>
                <a:off x="5662547" y="3570328"/>
                <a:ext cx="770599" cy="415498"/>
              </a:xfrm>
              <a:prstGeom prst="rect">
                <a:avLst/>
              </a:prstGeom>
            </p:spPr>
            <p:txBody>
              <a:bodyPr wrap="square">
                <a:spAutoFit/>
              </a:bodyPr>
              <a:lstStyle/>
              <a:p>
                <a:pPr algn="ctr"/>
                <a:r>
                  <a:rPr lang="en-US" sz="1050" dirty="0"/>
                  <a:t>Amazon S3 Object</a:t>
                </a:r>
              </a:p>
            </p:txBody>
          </p:sp>
          <p:pic>
            <p:nvPicPr>
              <p:cNvPr id="18" name="Picture 17" descr="Amazon-Elastic-Block-Storage.png"/>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666491" y="3109026"/>
                <a:ext cx="351718" cy="395694"/>
              </a:xfrm>
              <a:prstGeom prst="rect">
                <a:avLst/>
              </a:prstGeom>
            </p:spPr>
          </p:pic>
          <p:sp>
            <p:nvSpPr>
              <p:cNvPr id="19" name="Rectangle 18"/>
              <p:cNvSpPr/>
              <p:nvPr/>
            </p:nvSpPr>
            <p:spPr>
              <a:xfrm>
                <a:off x="6393352" y="3581142"/>
                <a:ext cx="903652" cy="577081"/>
              </a:xfrm>
              <a:prstGeom prst="rect">
                <a:avLst/>
              </a:prstGeom>
            </p:spPr>
            <p:txBody>
              <a:bodyPr wrap="square">
                <a:spAutoFit/>
              </a:bodyPr>
              <a:lstStyle/>
              <a:p>
                <a:pPr algn="ctr"/>
                <a:r>
                  <a:rPr lang="en-US" sz="1050" dirty="0"/>
                  <a:t>Amazon EBS Volume</a:t>
                </a:r>
              </a:p>
            </p:txBody>
          </p:sp>
          <p:pic>
            <p:nvPicPr>
              <p:cNvPr id="21" name="Picture 20" descr="RedShift.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516800" y="3076182"/>
                <a:ext cx="373699" cy="420424"/>
              </a:xfrm>
              <a:prstGeom prst="rect">
                <a:avLst/>
              </a:prstGeom>
            </p:spPr>
          </p:pic>
          <p:sp>
            <p:nvSpPr>
              <p:cNvPr id="22" name="Rectangle 21"/>
              <p:cNvSpPr/>
              <p:nvPr/>
            </p:nvSpPr>
            <p:spPr>
              <a:xfrm>
                <a:off x="7181130" y="3581149"/>
                <a:ext cx="1035947" cy="577081"/>
              </a:xfrm>
              <a:prstGeom prst="rect">
                <a:avLst/>
              </a:prstGeom>
            </p:spPr>
            <p:txBody>
              <a:bodyPr wrap="square">
                <a:spAutoFit/>
              </a:bodyPr>
              <a:lstStyle/>
              <a:p>
                <a:pPr algn="ctr"/>
                <a:r>
                  <a:rPr lang="en-US" sz="1050" dirty="0"/>
                  <a:t>Amazon Redshift Cluster</a:t>
                </a:r>
              </a:p>
            </p:txBody>
          </p:sp>
          <p:sp>
            <p:nvSpPr>
              <p:cNvPr id="29" name="Flowchart: Document 28"/>
              <p:cNvSpPr/>
              <p:nvPr/>
            </p:nvSpPr>
            <p:spPr>
              <a:xfrm>
                <a:off x="6578634" y="2136204"/>
                <a:ext cx="548018" cy="445819"/>
              </a:xfrm>
              <a:prstGeom prst="flowChart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30" name="Picture 29"/>
              <p:cNvPicPr>
                <a:picLocks noChangeAspect="1"/>
              </p:cNvPicPr>
              <p:nvPr/>
            </p:nvPicPr>
            <p:blipFill>
              <a:blip r:embed="rId4"/>
              <a:stretch>
                <a:fillRect/>
              </a:stretch>
            </p:blipFill>
            <p:spPr>
              <a:xfrm>
                <a:off x="6639768" y="2317204"/>
                <a:ext cx="394492" cy="185784"/>
              </a:xfrm>
              <a:prstGeom prst="rect">
                <a:avLst/>
              </a:prstGeom>
            </p:spPr>
          </p:pic>
          <p:sp>
            <p:nvSpPr>
              <p:cNvPr id="31" name="Rectangle 30"/>
              <p:cNvSpPr/>
              <p:nvPr/>
            </p:nvSpPr>
            <p:spPr>
              <a:xfrm>
                <a:off x="6514291" y="2115672"/>
                <a:ext cx="696023" cy="215444"/>
              </a:xfrm>
              <a:prstGeom prst="rect">
                <a:avLst/>
              </a:prstGeom>
            </p:spPr>
            <p:txBody>
              <a:bodyPr wrap="none">
                <a:spAutoFit/>
              </a:bodyPr>
              <a:lstStyle/>
              <a:p>
                <a:pPr algn="ctr"/>
                <a:r>
                  <a:rPr lang="en-US" sz="800" dirty="0"/>
                  <a:t>Data Key 2</a:t>
                </a:r>
                <a:endParaRPr lang="en-US" sz="1400" dirty="0"/>
              </a:p>
            </p:txBody>
          </p:sp>
          <p:sp>
            <p:nvSpPr>
              <p:cNvPr id="33" name="Flowchart: Document 32"/>
              <p:cNvSpPr/>
              <p:nvPr/>
            </p:nvSpPr>
            <p:spPr>
              <a:xfrm>
                <a:off x="7428250" y="2136204"/>
                <a:ext cx="548019" cy="445819"/>
              </a:xfrm>
              <a:prstGeom prst="flowChart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34" name="Picture 33"/>
              <p:cNvPicPr>
                <a:picLocks noChangeAspect="1"/>
              </p:cNvPicPr>
              <p:nvPr/>
            </p:nvPicPr>
            <p:blipFill>
              <a:blip r:embed="rId4"/>
              <a:stretch>
                <a:fillRect/>
              </a:stretch>
            </p:blipFill>
            <p:spPr>
              <a:xfrm>
                <a:off x="7489385" y="2317204"/>
                <a:ext cx="394493" cy="185784"/>
              </a:xfrm>
              <a:prstGeom prst="rect">
                <a:avLst/>
              </a:prstGeom>
            </p:spPr>
          </p:pic>
          <p:sp>
            <p:nvSpPr>
              <p:cNvPr id="35" name="Rectangle 34"/>
              <p:cNvSpPr/>
              <p:nvPr/>
            </p:nvSpPr>
            <p:spPr>
              <a:xfrm>
                <a:off x="7363907" y="2115672"/>
                <a:ext cx="696024" cy="215444"/>
              </a:xfrm>
              <a:prstGeom prst="rect">
                <a:avLst/>
              </a:prstGeom>
            </p:spPr>
            <p:txBody>
              <a:bodyPr wrap="none">
                <a:spAutoFit/>
              </a:bodyPr>
              <a:lstStyle/>
              <a:p>
                <a:pPr algn="ctr"/>
                <a:r>
                  <a:rPr lang="en-US" sz="800" dirty="0"/>
                  <a:t>Data Key 3</a:t>
                </a:r>
                <a:endParaRPr lang="en-US" sz="1400" dirty="0"/>
              </a:p>
            </p:txBody>
          </p:sp>
          <p:sp>
            <p:nvSpPr>
              <p:cNvPr id="37" name="Flowchart: Document 36"/>
              <p:cNvSpPr/>
              <p:nvPr/>
            </p:nvSpPr>
            <p:spPr>
              <a:xfrm>
                <a:off x="8336598" y="2139811"/>
                <a:ext cx="548019" cy="445819"/>
              </a:xfrm>
              <a:prstGeom prst="flowChart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38" name="Picture 37"/>
              <p:cNvPicPr>
                <a:picLocks noChangeAspect="1"/>
              </p:cNvPicPr>
              <p:nvPr/>
            </p:nvPicPr>
            <p:blipFill>
              <a:blip r:embed="rId4"/>
              <a:stretch>
                <a:fillRect/>
              </a:stretch>
            </p:blipFill>
            <p:spPr>
              <a:xfrm>
                <a:off x="8397733" y="2320811"/>
                <a:ext cx="394493" cy="185784"/>
              </a:xfrm>
              <a:prstGeom prst="rect">
                <a:avLst/>
              </a:prstGeom>
            </p:spPr>
          </p:pic>
          <p:sp>
            <p:nvSpPr>
              <p:cNvPr id="39" name="Rectangle 38"/>
              <p:cNvSpPr/>
              <p:nvPr/>
            </p:nvSpPr>
            <p:spPr>
              <a:xfrm>
                <a:off x="8272255" y="2119279"/>
                <a:ext cx="696024" cy="215444"/>
              </a:xfrm>
              <a:prstGeom prst="rect">
                <a:avLst/>
              </a:prstGeom>
            </p:spPr>
            <p:txBody>
              <a:bodyPr wrap="none">
                <a:spAutoFit/>
              </a:bodyPr>
              <a:lstStyle/>
              <a:p>
                <a:pPr algn="ctr"/>
                <a:r>
                  <a:rPr lang="en-US" sz="800" dirty="0"/>
                  <a:t>Data Key 4</a:t>
                </a:r>
                <a:endParaRPr lang="en-US" sz="1400" dirty="0"/>
              </a:p>
            </p:txBody>
          </p:sp>
        </p:grpSp>
        <p:pic>
          <p:nvPicPr>
            <p:cNvPr id="40" name="Picture 39" descr="Java.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8410684" y="3047591"/>
              <a:ext cx="397514" cy="447216"/>
            </a:xfrm>
            <a:prstGeom prst="rect">
              <a:avLst/>
            </a:prstGeom>
          </p:spPr>
        </p:pic>
        <p:cxnSp>
          <p:nvCxnSpPr>
            <p:cNvPr id="41" name="Straight Arrow Connector 40"/>
            <p:cNvCxnSpPr>
              <a:stCxn id="40" idx="0"/>
              <a:endCxn id="37" idx="2"/>
            </p:cNvCxnSpPr>
            <p:nvPr/>
          </p:nvCxnSpPr>
          <p:spPr>
            <a:xfrm flipH="1" flipV="1">
              <a:off x="8574983" y="2556156"/>
              <a:ext cx="34458" cy="491435"/>
            </a:xfrm>
            <a:prstGeom prst="straightConnector1">
              <a:avLst/>
            </a:prstGeom>
            <a:ln w="12700">
              <a:solidFill>
                <a:schemeClr val="accent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29" idx="0"/>
            </p:cNvCxnSpPr>
            <p:nvPr/>
          </p:nvCxnSpPr>
          <p:spPr>
            <a:xfrm flipV="1">
              <a:off x="6817018" y="1407302"/>
              <a:ext cx="181617" cy="728902"/>
            </a:xfrm>
            <a:prstGeom prst="straightConnector1">
              <a:avLst/>
            </a:prstGeom>
            <a:ln w="12700">
              <a:solidFill>
                <a:schemeClr val="accent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43" name="Picture 42"/>
            <p:cNvPicPr>
              <a:picLocks noChangeAspect="1"/>
            </p:cNvPicPr>
            <p:nvPr/>
          </p:nvPicPr>
          <p:blipFill>
            <a:blip r:embed="rId9"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96171" y="1068080"/>
              <a:ext cx="472739" cy="239829"/>
            </a:xfrm>
            <a:prstGeom prst="rect">
              <a:avLst/>
            </a:prstGeom>
          </p:spPr>
        </p:pic>
      </p:grpSp>
      <p:sp>
        <p:nvSpPr>
          <p:cNvPr id="2" name="TextBox 1"/>
          <p:cNvSpPr txBox="1"/>
          <p:nvPr/>
        </p:nvSpPr>
        <p:spPr>
          <a:xfrm>
            <a:off x="358588" y="747498"/>
            <a:ext cx="7196455" cy="595548"/>
          </a:xfrm>
          <a:prstGeom prst="rect">
            <a:avLst/>
          </a:prstGeom>
          <a:noFill/>
        </p:spPr>
        <p:txBody>
          <a:bodyPr wrap="square" rtlCol="0">
            <a:spAutoFit/>
          </a:bodyPr>
          <a:lstStyle/>
          <a:p>
            <a:pPr>
              <a:lnSpc>
                <a:spcPct val="90000"/>
              </a:lnSpc>
            </a:pPr>
            <a:r>
              <a:rPr lang="en-US" i="1" dirty="0">
                <a:solidFill>
                  <a:schemeClr val="bg1"/>
                </a:solidFill>
              </a:rPr>
              <a:t>Managed service to securely create, control, rotate, and use encryption keys.</a:t>
            </a:r>
          </a:p>
        </p:txBody>
      </p:sp>
    </p:spTree>
    <p:extLst>
      <p:ext uri="{BB962C8B-B14F-4D97-AF65-F5344CB8AC3E}">
        <p14:creationId xmlns:p14="http://schemas.microsoft.com/office/powerpoint/2010/main" val="13929362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DeckTemplate-AWS">
  <a:themeElements>
    <a:clrScheme name="AWS extended color">
      <a:dk1>
        <a:srgbClr val="002D43"/>
      </a:dk1>
      <a:lt1>
        <a:srgbClr val="FFFFFF"/>
      </a:lt1>
      <a:dk2>
        <a:srgbClr val="002D43"/>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eckTemplate_Dark_Confidential_template" id="{F4646917-AF12-3742-A066-5C8A9BDC5953}" vid="{7CD085AF-C083-EA45-B2A0-89170C8EF5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DeckTemplate-AWS</Template>
  <TotalTime>17003</TotalTime>
  <Words>1435</Words>
  <Application>Microsoft Macintosh PowerPoint</Application>
  <PresentationFormat>On-screen Show (16:9)</PresentationFormat>
  <Paragraphs>244</Paragraphs>
  <Slides>24</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Amazon Ember</vt:lpstr>
      <vt:lpstr>Amazon Ember Light</vt:lpstr>
      <vt:lpstr>Amazon Ember Medium</vt:lpstr>
      <vt:lpstr>Amazon Ember Regular</vt:lpstr>
      <vt:lpstr>Arial</vt:lpstr>
      <vt:lpstr>Calibri</vt:lpstr>
      <vt:lpstr>Consolas</vt:lpstr>
      <vt:lpstr>Helvetica Neue</vt:lpstr>
      <vt:lpstr>Verdana</vt:lpstr>
      <vt:lpstr>DeckTemplate-AWS</vt:lpstr>
      <vt:lpstr>PowerPoint Presentation</vt:lpstr>
      <vt:lpstr>Network security</vt:lpstr>
      <vt:lpstr>Amazon Virtual Private Cloud (VPC)</vt:lpstr>
      <vt:lpstr>Amazon VPC</vt:lpstr>
      <vt:lpstr>Network Building Blocks Network Control – Security Groups</vt:lpstr>
      <vt:lpstr>Encryption</vt:lpstr>
      <vt:lpstr>PowerPoint Presentation</vt:lpstr>
      <vt:lpstr>Encryption</vt:lpstr>
      <vt:lpstr>AWS Key Management Service</vt:lpstr>
      <vt:lpstr>Amazon SageMaker encryption</vt:lpstr>
      <vt:lpstr>Identity and Access Management </vt:lpstr>
      <vt:lpstr>What is Identity Management?</vt:lpstr>
      <vt:lpstr>AWS Principals</vt:lpstr>
      <vt:lpstr>AWS IAM Hierarchy of Privileges</vt:lpstr>
      <vt:lpstr>Amazon SageMaker default permissions</vt:lpstr>
      <vt:lpstr>Amazon SageMaker default permissions</vt:lpstr>
      <vt:lpstr>Amazon SageMaker default permissions</vt:lpstr>
      <vt:lpstr>Amazon SageMaker optional bucket managed policy</vt:lpstr>
      <vt:lpstr>IAM Actions</vt:lpstr>
      <vt:lpstr>Amazon SageMaker API and SDKs</vt:lpstr>
      <vt:lpstr>Amazon SageMaker SDKs</vt:lpstr>
      <vt:lpstr>SageMaker Service Boto3 example</vt:lpstr>
      <vt:lpstr>SageMaker Runtime Boto3 example</vt:lpstr>
      <vt:lpstr>SageMaker MXNet Estimator example</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49</cp:revision>
  <dcterms:created xsi:type="dcterms:W3CDTF">2018-07-16T13:39:34Z</dcterms:created>
  <dcterms:modified xsi:type="dcterms:W3CDTF">2018-07-30T07:42:39Z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